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52"/>
  </p:notesMasterIdLst>
  <p:sldIdLst>
    <p:sldId id="308" r:id="rId3"/>
    <p:sldId id="392" r:id="rId4"/>
    <p:sldId id="573" r:id="rId5"/>
    <p:sldId id="601" r:id="rId6"/>
    <p:sldId id="602" r:id="rId7"/>
    <p:sldId id="605" r:id="rId8"/>
    <p:sldId id="603" r:id="rId9"/>
    <p:sldId id="654" r:id="rId10"/>
    <p:sldId id="655" r:id="rId11"/>
    <p:sldId id="595" r:id="rId12"/>
    <p:sldId id="656" r:id="rId13"/>
    <p:sldId id="624" r:id="rId14"/>
    <p:sldId id="606" r:id="rId15"/>
    <p:sldId id="607" r:id="rId16"/>
    <p:sldId id="596" r:id="rId17"/>
    <p:sldId id="610" r:id="rId18"/>
    <p:sldId id="657" r:id="rId19"/>
    <p:sldId id="658" r:id="rId20"/>
    <p:sldId id="609" r:id="rId21"/>
    <p:sldId id="642" r:id="rId22"/>
    <p:sldId id="643" r:id="rId23"/>
    <p:sldId id="626" r:id="rId24"/>
    <p:sldId id="612" r:id="rId25"/>
    <p:sldId id="630" r:id="rId26"/>
    <p:sldId id="628" r:id="rId27"/>
    <p:sldId id="659" r:id="rId28"/>
    <p:sldId id="616" r:id="rId29"/>
    <p:sldId id="650" r:id="rId30"/>
    <p:sldId id="627" r:id="rId31"/>
    <p:sldId id="638" r:id="rId32"/>
    <p:sldId id="651" r:id="rId33"/>
    <p:sldId id="631" r:id="rId34"/>
    <p:sldId id="637" r:id="rId35"/>
    <p:sldId id="646" r:id="rId36"/>
    <p:sldId id="660" r:id="rId37"/>
    <p:sldId id="661" r:id="rId38"/>
    <p:sldId id="599" r:id="rId39"/>
    <p:sldId id="662" r:id="rId40"/>
    <p:sldId id="652" r:id="rId41"/>
    <p:sldId id="665" r:id="rId42"/>
    <p:sldId id="600" r:id="rId43"/>
    <p:sldId id="621" r:id="rId44"/>
    <p:sldId id="635" r:id="rId45"/>
    <p:sldId id="634" r:id="rId46"/>
    <p:sldId id="663" r:id="rId47"/>
    <p:sldId id="664" r:id="rId48"/>
    <p:sldId id="647" r:id="rId49"/>
    <p:sldId id="653" r:id="rId50"/>
    <p:sldId id="32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BB6"/>
    <a:srgbClr val="F8501C"/>
    <a:srgbClr val="EB3D07"/>
    <a:srgbClr val="6CA2D8"/>
    <a:srgbClr val="3F6BB4"/>
    <a:srgbClr val="4F81BD"/>
    <a:srgbClr val="010B6F"/>
    <a:srgbClr val="093A70"/>
    <a:srgbClr val="A2DAC2"/>
    <a:srgbClr val="8ED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98" autoAdjust="0"/>
    <p:restoredTop sz="92663" autoAdjust="0"/>
  </p:normalViewPr>
  <p:slideViewPr>
    <p:cSldViewPr showGuides="1">
      <p:cViewPr>
        <p:scale>
          <a:sx n="57" d="100"/>
          <a:sy n="57" d="100"/>
        </p:scale>
        <p:origin x="984" y="51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0"/>
          <a:lstStyle/>
          <a:p>
            <a:pPr algn="l">
              <a:defRPr sz="11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/>
              <a:t>Complaints</a:t>
            </a:r>
            <a:r>
              <a:rPr lang="en-GB" baseline="0"/>
              <a:t> by type</a:t>
            </a:r>
            <a:endParaRPr lang="en-GB"/>
          </a:p>
        </c:rich>
      </c:tx>
      <c:layout>
        <c:manualLayout>
          <c:xMode val="edge"/>
          <c:yMode val="edge"/>
          <c:x val="8.277777777777778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l">
            <a:defRPr sz="11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types_complaint_by_day!$A$1</c:f>
              <c:strCache>
                <c:ptCount val="1"/>
                <c:pt idx="0">
                  <c:v>cancellation_perc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4.4717719396310789E-3"/>
                  <c:y val="-0.537037037037037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/>
                      <a:t>Price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1ED-4375-82F3-6F19A0BF718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new_businesses_by_day!$A$2:$A$60</c:f>
              <c:numCache>
                <c:formatCode>d\-mmm</c:formatCode>
                <c:ptCount val="59"/>
                <c:pt idx="0">
                  <c:v>43910</c:v>
                </c:pt>
                <c:pt idx="1">
                  <c:v>43911</c:v>
                </c:pt>
                <c:pt idx="2">
                  <c:v>43912</c:v>
                </c:pt>
                <c:pt idx="3">
                  <c:v>43913</c:v>
                </c:pt>
                <c:pt idx="4">
                  <c:v>43914</c:v>
                </c:pt>
                <c:pt idx="5">
                  <c:v>43915</c:v>
                </c:pt>
                <c:pt idx="6">
                  <c:v>43916</c:v>
                </c:pt>
                <c:pt idx="7">
                  <c:v>43917</c:v>
                </c:pt>
                <c:pt idx="8">
                  <c:v>43918</c:v>
                </c:pt>
                <c:pt idx="9">
                  <c:v>43919</c:v>
                </c:pt>
                <c:pt idx="10">
                  <c:v>43920</c:v>
                </c:pt>
                <c:pt idx="11">
                  <c:v>43921</c:v>
                </c:pt>
                <c:pt idx="12">
                  <c:v>43922</c:v>
                </c:pt>
                <c:pt idx="13">
                  <c:v>43923</c:v>
                </c:pt>
                <c:pt idx="14">
                  <c:v>43924</c:v>
                </c:pt>
                <c:pt idx="15">
                  <c:v>43925</c:v>
                </c:pt>
                <c:pt idx="16">
                  <c:v>43926</c:v>
                </c:pt>
                <c:pt idx="17">
                  <c:v>43927</c:v>
                </c:pt>
                <c:pt idx="18">
                  <c:v>43928</c:v>
                </c:pt>
                <c:pt idx="19">
                  <c:v>43929</c:v>
                </c:pt>
                <c:pt idx="20">
                  <c:v>43930</c:v>
                </c:pt>
                <c:pt idx="21">
                  <c:v>43931</c:v>
                </c:pt>
                <c:pt idx="22">
                  <c:v>43932</c:v>
                </c:pt>
                <c:pt idx="23">
                  <c:v>43933</c:v>
                </c:pt>
                <c:pt idx="24">
                  <c:v>43934</c:v>
                </c:pt>
                <c:pt idx="25">
                  <c:v>43935</c:v>
                </c:pt>
                <c:pt idx="26">
                  <c:v>43936</c:v>
                </c:pt>
                <c:pt idx="27">
                  <c:v>43937</c:v>
                </c:pt>
                <c:pt idx="28">
                  <c:v>43938</c:v>
                </c:pt>
                <c:pt idx="29">
                  <c:v>43939</c:v>
                </c:pt>
                <c:pt idx="30">
                  <c:v>43940</c:v>
                </c:pt>
                <c:pt idx="31">
                  <c:v>43941</c:v>
                </c:pt>
                <c:pt idx="32">
                  <c:v>43942</c:v>
                </c:pt>
                <c:pt idx="33">
                  <c:v>43943</c:v>
                </c:pt>
                <c:pt idx="34">
                  <c:v>43944</c:v>
                </c:pt>
                <c:pt idx="35">
                  <c:v>43945</c:v>
                </c:pt>
                <c:pt idx="36">
                  <c:v>43946</c:v>
                </c:pt>
                <c:pt idx="37">
                  <c:v>43947</c:v>
                </c:pt>
                <c:pt idx="38">
                  <c:v>43948</c:v>
                </c:pt>
                <c:pt idx="39">
                  <c:v>43949</c:v>
                </c:pt>
                <c:pt idx="40">
                  <c:v>43950</c:v>
                </c:pt>
                <c:pt idx="41">
                  <c:v>43951</c:v>
                </c:pt>
                <c:pt idx="42">
                  <c:v>43952</c:v>
                </c:pt>
                <c:pt idx="43">
                  <c:v>43953</c:v>
                </c:pt>
                <c:pt idx="44">
                  <c:v>43954</c:v>
                </c:pt>
                <c:pt idx="45">
                  <c:v>43955</c:v>
                </c:pt>
                <c:pt idx="46">
                  <c:v>43956</c:v>
                </c:pt>
                <c:pt idx="47">
                  <c:v>43957</c:v>
                </c:pt>
                <c:pt idx="48">
                  <c:v>43958</c:v>
                </c:pt>
                <c:pt idx="49">
                  <c:v>43959</c:v>
                </c:pt>
                <c:pt idx="50">
                  <c:v>43960</c:v>
                </c:pt>
                <c:pt idx="51">
                  <c:v>43961</c:v>
                </c:pt>
                <c:pt idx="52">
                  <c:v>43962</c:v>
                </c:pt>
                <c:pt idx="53">
                  <c:v>43963</c:v>
                </c:pt>
                <c:pt idx="54">
                  <c:v>43964</c:v>
                </c:pt>
                <c:pt idx="55">
                  <c:v>43965</c:v>
                </c:pt>
                <c:pt idx="56">
                  <c:v>43966</c:v>
                </c:pt>
                <c:pt idx="57">
                  <c:v>43967</c:v>
                </c:pt>
                <c:pt idx="58">
                  <c:v>43968</c:v>
                </c:pt>
              </c:numCache>
            </c:numRef>
          </c:cat>
          <c:val>
            <c:numRef>
              <c:f>types_complaint_by_day!$A$2:$A$60</c:f>
              <c:numCache>
                <c:formatCode>General</c:formatCode>
                <c:ptCount val="59"/>
                <c:pt idx="0">
                  <c:v>3.0000000000000001E-3</c:v>
                </c:pt>
                <c:pt idx="1">
                  <c:v>4.0000000000000001E-3</c:v>
                </c:pt>
                <c:pt idx="2">
                  <c:v>8.0000000000000002E-3</c:v>
                </c:pt>
                <c:pt idx="3">
                  <c:v>4.3999999999999997E-2</c:v>
                </c:pt>
                <c:pt idx="4">
                  <c:v>0.184</c:v>
                </c:pt>
                <c:pt idx="5">
                  <c:v>0.16300000000000001</c:v>
                </c:pt>
                <c:pt idx="6">
                  <c:v>0.17899999999999999</c:v>
                </c:pt>
                <c:pt idx="7">
                  <c:v>0.23699999999999999</c:v>
                </c:pt>
                <c:pt idx="8">
                  <c:v>0.21199999999999999</c:v>
                </c:pt>
                <c:pt idx="9">
                  <c:v>0.15</c:v>
                </c:pt>
                <c:pt idx="10">
                  <c:v>0.1</c:v>
                </c:pt>
                <c:pt idx="11">
                  <c:v>0.16200000000000001</c:v>
                </c:pt>
                <c:pt idx="12">
                  <c:v>0.14099999999999999</c:v>
                </c:pt>
                <c:pt idx="13">
                  <c:v>0.104</c:v>
                </c:pt>
                <c:pt idx="14">
                  <c:v>0.312</c:v>
                </c:pt>
                <c:pt idx="15">
                  <c:v>0.33900000000000002</c:v>
                </c:pt>
                <c:pt idx="16">
                  <c:v>0.184</c:v>
                </c:pt>
                <c:pt idx="17">
                  <c:v>0.41</c:v>
                </c:pt>
                <c:pt idx="18">
                  <c:v>0.23799999999999999</c:v>
                </c:pt>
                <c:pt idx="19">
                  <c:v>0.222</c:v>
                </c:pt>
                <c:pt idx="20">
                  <c:v>0.53500000000000003</c:v>
                </c:pt>
                <c:pt idx="21">
                  <c:v>0.40500000000000003</c:v>
                </c:pt>
                <c:pt idx="22">
                  <c:v>0.45400000000000001</c:v>
                </c:pt>
                <c:pt idx="23">
                  <c:v>0.55700000000000005</c:v>
                </c:pt>
                <c:pt idx="24">
                  <c:v>0.71499999999999997</c:v>
                </c:pt>
                <c:pt idx="25">
                  <c:v>0.68100000000000005</c:v>
                </c:pt>
                <c:pt idx="26">
                  <c:v>0.63900000000000001</c:v>
                </c:pt>
                <c:pt idx="27">
                  <c:v>0.67400000000000004</c:v>
                </c:pt>
                <c:pt idx="28">
                  <c:v>0.70199999999999996</c:v>
                </c:pt>
                <c:pt idx="29">
                  <c:v>0.79200000000000004</c:v>
                </c:pt>
                <c:pt idx="30">
                  <c:v>0.76700000000000002</c:v>
                </c:pt>
                <c:pt idx="31">
                  <c:v>0.877</c:v>
                </c:pt>
                <c:pt idx="32">
                  <c:v>0.90400000000000003</c:v>
                </c:pt>
                <c:pt idx="33">
                  <c:v>0.79400000000000004</c:v>
                </c:pt>
                <c:pt idx="34">
                  <c:v>0.77100000000000002</c:v>
                </c:pt>
                <c:pt idx="35">
                  <c:v>0.77300000000000002</c:v>
                </c:pt>
                <c:pt idx="36">
                  <c:v>0.80200000000000005</c:v>
                </c:pt>
                <c:pt idx="37">
                  <c:v>0.80200000000000005</c:v>
                </c:pt>
                <c:pt idx="38">
                  <c:v>0.752</c:v>
                </c:pt>
                <c:pt idx="39">
                  <c:v>0.67600000000000005</c:v>
                </c:pt>
                <c:pt idx="40">
                  <c:v>0.70499999999999996</c:v>
                </c:pt>
                <c:pt idx="41">
                  <c:v>0.91800000000000004</c:v>
                </c:pt>
                <c:pt idx="42">
                  <c:v>0.748</c:v>
                </c:pt>
                <c:pt idx="43">
                  <c:v>0.70799999999999996</c:v>
                </c:pt>
                <c:pt idx="44">
                  <c:v>0.72199999999999998</c:v>
                </c:pt>
                <c:pt idx="45">
                  <c:v>0.77800000000000002</c:v>
                </c:pt>
                <c:pt idx="46">
                  <c:v>0.76800000000000002</c:v>
                </c:pt>
                <c:pt idx="47">
                  <c:v>0.86399999999999999</c:v>
                </c:pt>
                <c:pt idx="48">
                  <c:v>0.81299999999999994</c:v>
                </c:pt>
                <c:pt idx="49">
                  <c:v>0.71599999999999997</c:v>
                </c:pt>
                <c:pt idx="50">
                  <c:v>0.745</c:v>
                </c:pt>
                <c:pt idx="51">
                  <c:v>0.74099999999999999</c:v>
                </c:pt>
                <c:pt idx="52">
                  <c:v>0.80700000000000005</c:v>
                </c:pt>
                <c:pt idx="53">
                  <c:v>0.81899999999999995</c:v>
                </c:pt>
                <c:pt idx="54">
                  <c:v>0.80900000000000005</c:v>
                </c:pt>
                <c:pt idx="55">
                  <c:v>0.58899999999999997</c:v>
                </c:pt>
                <c:pt idx="56">
                  <c:v>0.69299999999999995</c:v>
                </c:pt>
                <c:pt idx="57">
                  <c:v>0.66800000000000004</c:v>
                </c:pt>
                <c:pt idx="58">
                  <c:v>0.69299999999999995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ED-4375-82F3-6F19A0BF718D}"/>
            </c:ext>
          </c:extLst>
        </c:ser>
        <c:ser>
          <c:idx val="1"/>
          <c:order val="1"/>
          <c:tx>
            <c:strRef>
              <c:f>types_complaint_by_day!$B$1</c:f>
              <c:strCache>
                <c:ptCount val="1"/>
                <c:pt idx="0">
                  <c:v>prices_perc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24"/>
              <c:layout>
                <c:manualLayout>
                  <c:x val="9.2081178505565395E-2"/>
                  <c:y val="-0.5833333333333333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Cancellations and refunds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50251537171601"/>
                      <c:h val="0.120370370370370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1ED-4375-82F3-6F19A0BF7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new_businesses_by_day!$A$2:$A$60</c:f>
              <c:numCache>
                <c:formatCode>d\-mmm</c:formatCode>
                <c:ptCount val="59"/>
                <c:pt idx="0">
                  <c:v>43910</c:v>
                </c:pt>
                <c:pt idx="1">
                  <c:v>43911</c:v>
                </c:pt>
                <c:pt idx="2">
                  <c:v>43912</c:v>
                </c:pt>
                <c:pt idx="3">
                  <c:v>43913</c:v>
                </c:pt>
                <c:pt idx="4">
                  <c:v>43914</c:v>
                </c:pt>
                <c:pt idx="5">
                  <c:v>43915</c:v>
                </c:pt>
                <c:pt idx="6">
                  <c:v>43916</c:v>
                </c:pt>
                <c:pt idx="7">
                  <c:v>43917</c:v>
                </c:pt>
                <c:pt idx="8">
                  <c:v>43918</c:v>
                </c:pt>
                <c:pt idx="9">
                  <c:v>43919</c:v>
                </c:pt>
                <c:pt idx="10">
                  <c:v>43920</c:v>
                </c:pt>
                <c:pt idx="11">
                  <c:v>43921</c:v>
                </c:pt>
                <c:pt idx="12">
                  <c:v>43922</c:v>
                </c:pt>
                <c:pt idx="13">
                  <c:v>43923</c:v>
                </c:pt>
                <c:pt idx="14">
                  <c:v>43924</c:v>
                </c:pt>
                <c:pt idx="15">
                  <c:v>43925</c:v>
                </c:pt>
                <c:pt idx="16">
                  <c:v>43926</c:v>
                </c:pt>
                <c:pt idx="17">
                  <c:v>43927</c:v>
                </c:pt>
                <c:pt idx="18">
                  <c:v>43928</c:v>
                </c:pt>
                <c:pt idx="19">
                  <c:v>43929</c:v>
                </c:pt>
                <c:pt idx="20">
                  <c:v>43930</c:v>
                </c:pt>
                <c:pt idx="21">
                  <c:v>43931</c:v>
                </c:pt>
                <c:pt idx="22">
                  <c:v>43932</c:v>
                </c:pt>
                <c:pt idx="23">
                  <c:v>43933</c:v>
                </c:pt>
                <c:pt idx="24">
                  <c:v>43934</c:v>
                </c:pt>
                <c:pt idx="25">
                  <c:v>43935</c:v>
                </c:pt>
                <c:pt idx="26">
                  <c:v>43936</c:v>
                </c:pt>
                <c:pt idx="27">
                  <c:v>43937</c:v>
                </c:pt>
                <c:pt idx="28">
                  <c:v>43938</c:v>
                </c:pt>
                <c:pt idx="29">
                  <c:v>43939</c:v>
                </c:pt>
                <c:pt idx="30">
                  <c:v>43940</c:v>
                </c:pt>
                <c:pt idx="31">
                  <c:v>43941</c:v>
                </c:pt>
                <c:pt idx="32">
                  <c:v>43942</c:v>
                </c:pt>
                <c:pt idx="33">
                  <c:v>43943</c:v>
                </c:pt>
                <c:pt idx="34">
                  <c:v>43944</c:v>
                </c:pt>
                <c:pt idx="35">
                  <c:v>43945</c:v>
                </c:pt>
                <c:pt idx="36">
                  <c:v>43946</c:v>
                </c:pt>
                <c:pt idx="37">
                  <c:v>43947</c:v>
                </c:pt>
                <c:pt idx="38">
                  <c:v>43948</c:v>
                </c:pt>
                <c:pt idx="39">
                  <c:v>43949</c:v>
                </c:pt>
                <c:pt idx="40">
                  <c:v>43950</c:v>
                </c:pt>
                <c:pt idx="41">
                  <c:v>43951</c:v>
                </c:pt>
                <c:pt idx="42">
                  <c:v>43952</c:v>
                </c:pt>
                <c:pt idx="43">
                  <c:v>43953</c:v>
                </c:pt>
                <c:pt idx="44">
                  <c:v>43954</c:v>
                </c:pt>
                <c:pt idx="45">
                  <c:v>43955</c:v>
                </c:pt>
                <c:pt idx="46">
                  <c:v>43956</c:v>
                </c:pt>
                <c:pt idx="47">
                  <c:v>43957</c:v>
                </c:pt>
                <c:pt idx="48">
                  <c:v>43958</c:v>
                </c:pt>
                <c:pt idx="49">
                  <c:v>43959</c:v>
                </c:pt>
                <c:pt idx="50">
                  <c:v>43960</c:v>
                </c:pt>
                <c:pt idx="51">
                  <c:v>43961</c:v>
                </c:pt>
                <c:pt idx="52">
                  <c:v>43962</c:v>
                </c:pt>
                <c:pt idx="53">
                  <c:v>43963</c:v>
                </c:pt>
                <c:pt idx="54">
                  <c:v>43964</c:v>
                </c:pt>
                <c:pt idx="55">
                  <c:v>43965</c:v>
                </c:pt>
                <c:pt idx="56">
                  <c:v>43966</c:v>
                </c:pt>
                <c:pt idx="57">
                  <c:v>43967</c:v>
                </c:pt>
                <c:pt idx="58">
                  <c:v>43968</c:v>
                </c:pt>
              </c:numCache>
            </c:numRef>
          </c:cat>
          <c:val>
            <c:numRef>
              <c:f>types_complaint_by_day!$B$2:$B$60</c:f>
              <c:numCache>
                <c:formatCode>General</c:formatCode>
                <c:ptCount val="59"/>
                <c:pt idx="0">
                  <c:v>0.94299999999999995</c:v>
                </c:pt>
                <c:pt idx="1">
                  <c:v>0.95299999999999996</c:v>
                </c:pt>
                <c:pt idx="2">
                  <c:v>0.94199999999999995</c:v>
                </c:pt>
                <c:pt idx="3">
                  <c:v>0.92200000000000004</c:v>
                </c:pt>
                <c:pt idx="4">
                  <c:v>0.63200000000000001</c:v>
                </c:pt>
                <c:pt idx="5">
                  <c:v>0.67300000000000004</c:v>
                </c:pt>
                <c:pt idx="6">
                  <c:v>0.626</c:v>
                </c:pt>
                <c:pt idx="7">
                  <c:v>0.56299999999999994</c:v>
                </c:pt>
                <c:pt idx="8">
                  <c:v>0.65</c:v>
                </c:pt>
                <c:pt idx="9">
                  <c:v>0.65600000000000003</c:v>
                </c:pt>
                <c:pt idx="10">
                  <c:v>0.625</c:v>
                </c:pt>
                <c:pt idx="11">
                  <c:v>0.623</c:v>
                </c:pt>
                <c:pt idx="12">
                  <c:v>0.61</c:v>
                </c:pt>
                <c:pt idx="13">
                  <c:v>0.65300000000000002</c:v>
                </c:pt>
                <c:pt idx="14">
                  <c:v>0.46800000000000003</c:v>
                </c:pt>
                <c:pt idx="15">
                  <c:v>0.41499999999999998</c:v>
                </c:pt>
                <c:pt idx="16">
                  <c:v>0.38200000000000001</c:v>
                </c:pt>
                <c:pt idx="17">
                  <c:v>0.27300000000000002</c:v>
                </c:pt>
                <c:pt idx="18">
                  <c:v>0.36399999999999999</c:v>
                </c:pt>
                <c:pt idx="19">
                  <c:v>0.314</c:v>
                </c:pt>
                <c:pt idx="20">
                  <c:v>0.16200000000000001</c:v>
                </c:pt>
                <c:pt idx="21">
                  <c:v>0.159</c:v>
                </c:pt>
                <c:pt idx="22">
                  <c:v>0.191</c:v>
                </c:pt>
                <c:pt idx="23">
                  <c:v>0.17799999999999999</c:v>
                </c:pt>
                <c:pt idx="24">
                  <c:v>0.122</c:v>
                </c:pt>
                <c:pt idx="25">
                  <c:v>0.125</c:v>
                </c:pt>
                <c:pt idx="26">
                  <c:v>0.17199999999999999</c:v>
                </c:pt>
                <c:pt idx="27">
                  <c:v>0.11799999999999999</c:v>
                </c:pt>
                <c:pt idx="28">
                  <c:v>0.11700000000000001</c:v>
                </c:pt>
                <c:pt idx="29">
                  <c:v>8.8999999999999996E-2</c:v>
                </c:pt>
                <c:pt idx="30">
                  <c:v>0.111</c:v>
                </c:pt>
                <c:pt idx="31">
                  <c:v>3.7999999999999999E-2</c:v>
                </c:pt>
                <c:pt idx="32">
                  <c:v>3.6999999999999998E-2</c:v>
                </c:pt>
                <c:pt idx="33">
                  <c:v>7.0999999999999994E-2</c:v>
                </c:pt>
                <c:pt idx="34">
                  <c:v>6.0999999999999999E-2</c:v>
                </c:pt>
                <c:pt idx="35">
                  <c:v>7.5999999999999998E-2</c:v>
                </c:pt>
                <c:pt idx="36">
                  <c:v>5.0999999999999997E-2</c:v>
                </c:pt>
                <c:pt idx="37">
                  <c:v>5.7000000000000002E-2</c:v>
                </c:pt>
                <c:pt idx="38">
                  <c:v>7.9000000000000001E-2</c:v>
                </c:pt>
                <c:pt idx="39">
                  <c:v>0.11700000000000001</c:v>
                </c:pt>
                <c:pt idx="40">
                  <c:v>7.9000000000000001E-2</c:v>
                </c:pt>
                <c:pt idx="41">
                  <c:v>1.4E-2</c:v>
                </c:pt>
                <c:pt idx="42">
                  <c:v>1.4999999999999999E-2</c:v>
                </c:pt>
                <c:pt idx="43">
                  <c:v>3.3000000000000002E-2</c:v>
                </c:pt>
                <c:pt idx="44">
                  <c:v>3.5999999999999997E-2</c:v>
                </c:pt>
                <c:pt idx="45">
                  <c:v>2.5000000000000001E-2</c:v>
                </c:pt>
                <c:pt idx="46">
                  <c:v>2.4E-2</c:v>
                </c:pt>
                <c:pt idx="47">
                  <c:v>1.9E-2</c:v>
                </c:pt>
                <c:pt idx="48">
                  <c:v>1.7999999999999999E-2</c:v>
                </c:pt>
                <c:pt idx="49">
                  <c:v>3.9E-2</c:v>
                </c:pt>
                <c:pt idx="50">
                  <c:v>3.5000000000000003E-2</c:v>
                </c:pt>
                <c:pt idx="51">
                  <c:v>4.1000000000000002E-2</c:v>
                </c:pt>
                <c:pt idx="52">
                  <c:v>2.7E-2</c:v>
                </c:pt>
                <c:pt idx="53">
                  <c:v>2.3E-2</c:v>
                </c:pt>
                <c:pt idx="54">
                  <c:v>0.02</c:v>
                </c:pt>
                <c:pt idx="55">
                  <c:v>4.5999999999999999E-2</c:v>
                </c:pt>
                <c:pt idx="56">
                  <c:v>3.1E-2</c:v>
                </c:pt>
                <c:pt idx="57">
                  <c:v>3.1E-2</c:v>
                </c:pt>
                <c:pt idx="58">
                  <c:v>5.7000000000000002E-2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ED-4375-82F3-6F19A0BF718D}"/>
            </c:ext>
          </c:extLst>
        </c:ser>
        <c:ser>
          <c:idx val="2"/>
          <c:order val="2"/>
          <c:tx>
            <c:strRef>
              <c:f>types_complaint_by_day!$C$1</c:f>
              <c:strCache>
                <c:ptCount val="1"/>
                <c:pt idx="0">
                  <c:v>misleading_claims_perc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layout>
                <c:manualLayout>
                  <c:x val="-0.1085018243597136"/>
                  <c:y val="-2.54629629629629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/>
                      <a:t>Misleading</a:t>
                    </a:r>
                    <a:r>
                      <a:rPr lang="en-US" sz="1000" baseline="0"/>
                      <a:t> claims</a:t>
                    </a:r>
                    <a:endParaRPr lang="en-US" sz="10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84711286089241"/>
                      <c:h val="6.64122193059200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1ED-4375-82F3-6F19A0BF7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new_businesses_by_day!$A$2:$A$60</c:f>
              <c:numCache>
                <c:formatCode>d\-mmm</c:formatCode>
                <c:ptCount val="59"/>
                <c:pt idx="0">
                  <c:v>43910</c:v>
                </c:pt>
                <c:pt idx="1">
                  <c:v>43911</c:v>
                </c:pt>
                <c:pt idx="2">
                  <c:v>43912</c:v>
                </c:pt>
                <c:pt idx="3">
                  <c:v>43913</c:v>
                </c:pt>
                <c:pt idx="4">
                  <c:v>43914</c:v>
                </c:pt>
                <c:pt idx="5">
                  <c:v>43915</c:v>
                </c:pt>
                <c:pt idx="6">
                  <c:v>43916</c:v>
                </c:pt>
                <c:pt idx="7">
                  <c:v>43917</c:v>
                </c:pt>
                <c:pt idx="8">
                  <c:v>43918</c:v>
                </c:pt>
                <c:pt idx="9">
                  <c:v>43919</c:v>
                </c:pt>
                <c:pt idx="10">
                  <c:v>43920</c:v>
                </c:pt>
                <c:pt idx="11">
                  <c:v>43921</c:v>
                </c:pt>
                <c:pt idx="12">
                  <c:v>43922</c:v>
                </c:pt>
                <c:pt idx="13">
                  <c:v>43923</c:v>
                </c:pt>
                <c:pt idx="14">
                  <c:v>43924</c:v>
                </c:pt>
                <c:pt idx="15">
                  <c:v>43925</c:v>
                </c:pt>
                <c:pt idx="16">
                  <c:v>43926</c:v>
                </c:pt>
                <c:pt idx="17">
                  <c:v>43927</c:v>
                </c:pt>
                <c:pt idx="18">
                  <c:v>43928</c:v>
                </c:pt>
                <c:pt idx="19">
                  <c:v>43929</c:v>
                </c:pt>
                <c:pt idx="20">
                  <c:v>43930</c:v>
                </c:pt>
                <c:pt idx="21">
                  <c:v>43931</c:v>
                </c:pt>
                <c:pt idx="22">
                  <c:v>43932</c:v>
                </c:pt>
                <c:pt idx="23">
                  <c:v>43933</c:v>
                </c:pt>
                <c:pt idx="24">
                  <c:v>43934</c:v>
                </c:pt>
                <c:pt idx="25">
                  <c:v>43935</c:v>
                </c:pt>
                <c:pt idx="26">
                  <c:v>43936</c:v>
                </c:pt>
                <c:pt idx="27">
                  <c:v>43937</c:v>
                </c:pt>
                <c:pt idx="28">
                  <c:v>43938</c:v>
                </c:pt>
                <c:pt idx="29">
                  <c:v>43939</c:v>
                </c:pt>
                <c:pt idx="30">
                  <c:v>43940</c:v>
                </c:pt>
                <c:pt idx="31">
                  <c:v>43941</c:v>
                </c:pt>
                <c:pt idx="32">
                  <c:v>43942</c:v>
                </c:pt>
                <c:pt idx="33">
                  <c:v>43943</c:v>
                </c:pt>
                <c:pt idx="34">
                  <c:v>43944</c:v>
                </c:pt>
                <c:pt idx="35">
                  <c:v>43945</c:v>
                </c:pt>
                <c:pt idx="36">
                  <c:v>43946</c:v>
                </c:pt>
                <c:pt idx="37">
                  <c:v>43947</c:v>
                </c:pt>
                <c:pt idx="38">
                  <c:v>43948</c:v>
                </c:pt>
                <c:pt idx="39">
                  <c:v>43949</c:v>
                </c:pt>
                <c:pt idx="40">
                  <c:v>43950</c:v>
                </c:pt>
                <c:pt idx="41">
                  <c:v>43951</c:v>
                </c:pt>
                <c:pt idx="42">
                  <c:v>43952</c:v>
                </c:pt>
                <c:pt idx="43">
                  <c:v>43953</c:v>
                </c:pt>
                <c:pt idx="44">
                  <c:v>43954</c:v>
                </c:pt>
                <c:pt idx="45">
                  <c:v>43955</c:v>
                </c:pt>
                <c:pt idx="46">
                  <c:v>43956</c:v>
                </c:pt>
                <c:pt idx="47">
                  <c:v>43957</c:v>
                </c:pt>
                <c:pt idx="48">
                  <c:v>43958</c:v>
                </c:pt>
                <c:pt idx="49">
                  <c:v>43959</c:v>
                </c:pt>
                <c:pt idx="50">
                  <c:v>43960</c:v>
                </c:pt>
                <c:pt idx="51">
                  <c:v>43961</c:v>
                </c:pt>
                <c:pt idx="52">
                  <c:v>43962</c:v>
                </c:pt>
                <c:pt idx="53">
                  <c:v>43963</c:v>
                </c:pt>
                <c:pt idx="54">
                  <c:v>43964</c:v>
                </c:pt>
                <c:pt idx="55">
                  <c:v>43965</c:v>
                </c:pt>
                <c:pt idx="56">
                  <c:v>43966</c:v>
                </c:pt>
                <c:pt idx="57">
                  <c:v>43967</c:v>
                </c:pt>
                <c:pt idx="58">
                  <c:v>43968</c:v>
                </c:pt>
              </c:numCache>
            </c:numRef>
          </c:cat>
          <c:val>
            <c:numRef>
              <c:f>types_complaint_by_day!$C$2:$C$60</c:f>
              <c:numCache>
                <c:formatCode>General</c:formatCode>
                <c:ptCount val="59"/>
                <c:pt idx="0">
                  <c:v>3.6999999999999998E-2</c:v>
                </c:pt>
                <c:pt idx="1">
                  <c:v>0.03</c:v>
                </c:pt>
                <c:pt idx="2">
                  <c:v>3.1E-2</c:v>
                </c:pt>
                <c:pt idx="3">
                  <c:v>1.6E-2</c:v>
                </c:pt>
                <c:pt idx="4">
                  <c:v>0.03</c:v>
                </c:pt>
                <c:pt idx="5">
                  <c:v>3.5999999999999997E-2</c:v>
                </c:pt>
                <c:pt idx="6">
                  <c:v>2.8000000000000001E-2</c:v>
                </c:pt>
                <c:pt idx="7">
                  <c:v>4.1000000000000002E-2</c:v>
                </c:pt>
                <c:pt idx="8">
                  <c:v>4.4999999999999998E-2</c:v>
                </c:pt>
                <c:pt idx="9">
                  <c:v>3.5999999999999997E-2</c:v>
                </c:pt>
                <c:pt idx="10">
                  <c:v>5.3999999999999999E-2</c:v>
                </c:pt>
                <c:pt idx="11">
                  <c:v>0.06</c:v>
                </c:pt>
                <c:pt idx="12">
                  <c:v>5.8999999999999997E-2</c:v>
                </c:pt>
                <c:pt idx="13">
                  <c:v>4.9000000000000002E-2</c:v>
                </c:pt>
                <c:pt idx="14">
                  <c:v>5.5E-2</c:v>
                </c:pt>
                <c:pt idx="15">
                  <c:v>2.9000000000000001E-2</c:v>
                </c:pt>
                <c:pt idx="16">
                  <c:v>4.8000000000000001E-2</c:v>
                </c:pt>
                <c:pt idx="17">
                  <c:v>3.2000000000000001E-2</c:v>
                </c:pt>
                <c:pt idx="18">
                  <c:v>3.7999999999999999E-2</c:v>
                </c:pt>
                <c:pt idx="19">
                  <c:v>2.7E-2</c:v>
                </c:pt>
                <c:pt idx="20">
                  <c:v>0.02</c:v>
                </c:pt>
                <c:pt idx="21">
                  <c:v>3.6999999999999998E-2</c:v>
                </c:pt>
                <c:pt idx="22">
                  <c:v>3.9E-2</c:v>
                </c:pt>
                <c:pt idx="23">
                  <c:v>3.1E-2</c:v>
                </c:pt>
                <c:pt idx="24">
                  <c:v>1.4E-2</c:v>
                </c:pt>
                <c:pt idx="25">
                  <c:v>2.1000000000000001E-2</c:v>
                </c:pt>
                <c:pt idx="26">
                  <c:v>0.03</c:v>
                </c:pt>
                <c:pt idx="27">
                  <c:v>2.4E-2</c:v>
                </c:pt>
                <c:pt idx="28">
                  <c:v>1.9E-2</c:v>
                </c:pt>
                <c:pt idx="29">
                  <c:v>1.4999999999999999E-2</c:v>
                </c:pt>
                <c:pt idx="30">
                  <c:v>2.1000000000000001E-2</c:v>
                </c:pt>
                <c:pt idx="31">
                  <c:v>1.4E-2</c:v>
                </c:pt>
                <c:pt idx="32">
                  <c:v>0.01</c:v>
                </c:pt>
                <c:pt idx="33">
                  <c:v>2.3E-2</c:v>
                </c:pt>
                <c:pt idx="34">
                  <c:v>2.7E-2</c:v>
                </c:pt>
                <c:pt idx="35">
                  <c:v>2.1000000000000001E-2</c:v>
                </c:pt>
                <c:pt idx="36">
                  <c:v>1.7000000000000001E-2</c:v>
                </c:pt>
                <c:pt idx="37">
                  <c:v>1.7999999999999999E-2</c:v>
                </c:pt>
                <c:pt idx="38">
                  <c:v>2.1000000000000001E-2</c:v>
                </c:pt>
                <c:pt idx="39">
                  <c:v>2.9000000000000001E-2</c:v>
                </c:pt>
                <c:pt idx="40">
                  <c:v>1.9E-2</c:v>
                </c:pt>
                <c:pt idx="41">
                  <c:v>8.9999999999999993E-3</c:v>
                </c:pt>
                <c:pt idx="42">
                  <c:v>1.6E-2</c:v>
                </c:pt>
                <c:pt idx="43">
                  <c:v>2.1000000000000001E-2</c:v>
                </c:pt>
                <c:pt idx="44">
                  <c:v>2.9000000000000001E-2</c:v>
                </c:pt>
                <c:pt idx="45">
                  <c:v>2.4E-2</c:v>
                </c:pt>
                <c:pt idx="46">
                  <c:v>3.7999999999999999E-2</c:v>
                </c:pt>
                <c:pt idx="47">
                  <c:v>0.02</c:v>
                </c:pt>
                <c:pt idx="48">
                  <c:v>3.1E-2</c:v>
                </c:pt>
                <c:pt idx="49">
                  <c:v>3.5999999999999997E-2</c:v>
                </c:pt>
                <c:pt idx="50">
                  <c:v>0.06</c:v>
                </c:pt>
                <c:pt idx="51">
                  <c:v>4.2999999999999997E-2</c:v>
                </c:pt>
                <c:pt idx="52">
                  <c:v>2.1000000000000001E-2</c:v>
                </c:pt>
                <c:pt idx="53">
                  <c:v>1.7999999999999999E-2</c:v>
                </c:pt>
                <c:pt idx="54">
                  <c:v>1.4E-2</c:v>
                </c:pt>
                <c:pt idx="55">
                  <c:v>3.6999999999999998E-2</c:v>
                </c:pt>
                <c:pt idx="56">
                  <c:v>0.03</c:v>
                </c:pt>
                <c:pt idx="57">
                  <c:v>3.2000000000000001E-2</c:v>
                </c:pt>
                <c:pt idx="58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1ED-4375-82F3-6F19A0BF718D}"/>
            </c:ext>
          </c:extLst>
        </c:ser>
        <c:ser>
          <c:idx val="3"/>
          <c:order val="3"/>
          <c:tx>
            <c:strRef>
              <c:f>types_complaint_by_day!$D$1</c:f>
              <c:strCache>
                <c:ptCount val="1"/>
                <c:pt idx="0">
                  <c:v>other_perc</c:v>
                </c:pt>
              </c:strCache>
            </c:strRef>
          </c:tx>
          <c:spPr>
            <a:ln w="28575" cap="rnd">
              <a:solidFill>
                <a:srgbClr val="4472C4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layout>
                <c:manualLayout>
                  <c:x val="0.3842354194266801"/>
                  <c:y val="-4.62962962962962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Other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1ED-4375-82F3-6F19A0BF7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new_businesses_by_day!$A$2:$A$60</c:f>
              <c:numCache>
                <c:formatCode>d\-mmm</c:formatCode>
                <c:ptCount val="59"/>
                <c:pt idx="0">
                  <c:v>43910</c:v>
                </c:pt>
                <c:pt idx="1">
                  <c:v>43911</c:v>
                </c:pt>
                <c:pt idx="2">
                  <c:v>43912</c:v>
                </c:pt>
                <c:pt idx="3">
                  <c:v>43913</c:v>
                </c:pt>
                <c:pt idx="4">
                  <c:v>43914</c:v>
                </c:pt>
                <c:pt idx="5">
                  <c:v>43915</c:v>
                </c:pt>
                <c:pt idx="6">
                  <c:v>43916</c:v>
                </c:pt>
                <c:pt idx="7">
                  <c:v>43917</c:v>
                </c:pt>
                <c:pt idx="8">
                  <c:v>43918</c:v>
                </c:pt>
                <c:pt idx="9">
                  <c:v>43919</c:v>
                </c:pt>
                <c:pt idx="10">
                  <c:v>43920</c:v>
                </c:pt>
                <c:pt idx="11">
                  <c:v>43921</c:v>
                </c:pt>
                <c:pt idx="12">
                  <c:v>43922</c:v>
                </c:pt>
                <c:pt idx="13">
                  <c:v>43923</c:v>
                </c:pt>
                <c:pt idx="14">
                  <c:v>43924</c:v>
                </c:pt>
                <c:pt idx="15">
                  <c:v>43925</c:v>
                </c:pt>
                <c:pt idx="16">
                  <c:v>43926</c:v>
                </c:pt>
                <c:pt idx="17">
                  <c:v>43927</c:v>
                </c:pt>
                <c:pt idx="18">
                  <c:v>43928</c:v>
                </c:pt>
                <c:pt idx="19">
                  <c:v>43929</c:v>
                </c:pt>
                <c:pt idx="20">
                  <c:v>43930</c:v>
                </c:pt>
                <c:pt idx="21">
                  <c:v>43931</c:v>
                </c:pt>
                <c:pt idx="22">
                  <c:v>43932</c:v>
                </c:pt>
                <c:pt idx="23">
                  <c:v>43933</c:v>
                </c:pt>
                <c:pt idx="24">
                  <c:v>43934</c:v>
                </c:pt>
                <c:pt idx="25">
                  <c:v>43935</c:v>
                </c:pt>
                <c:pt idx="26">
                  <c:v>43936</c:v>
                </c:pt>
                <c:pt idx="27">
                  <c:v>43937</c:v>
                </c:pt>
                <c:pt idx="28">
                  <c:v>43938</c:v>
                </c:pt>
                <c:pt idx="29">
                  <c:v>43939</c:v>
                </c:pt>
                <c:pt idx="30">
                  <c:v>43940</c:v>
                </c:pt>
                <c:pt idx="31">
                  <c:v>43941</c:v>
                </c:pt>
                <c:pt idx="32">
                  <c:v>43942</c:v>
                </c:pt>
                <c:pt idx="33">
                  <c:v>43943</c:v>
                </c:pt>
                <c:pt idx="34">
                  <c:v>43944</c:v>
                </c:pt>
                <c:pt idx="35">
                  <c:v>43945</c:v>
                </c:pt>
                <c:pt idx="36">
                  <c:v>43946</c:v>
                </c:pt>
                <c:pt idx="37">
                  <c:v>43947</c:v>
                </c:pt>
                <c:pt idx="38">
                  <c:v>43948</c:v>
                </c:pt>
                <c:pt idx="39">
                  <c:v>43949</c:v>
                </c:pt>
                <c:pt idx="40">
                  <c:v>43950</c:v>
                </c:pt>
                <c:pt idx="41">
                  <c:v>43951</c:v>
                </c:pt>
                <c:pt idx="42">
                  <c:v>43952</c:v>
                </c:pt>
                <c:pt idx="43">
                  <c:v>43953</c:v>
                </c:pt>
                <c:pt idx="44">
                  <c:v>43954</c:v>
                </c:pt>
                <c:pt idx="45">
                  <c:v>43955</c:v>
                </c:pt>
                <c:pt idx="46">
                  <c:v>43956</c:v>
                </c:pt>
                <c:pt idx="47">
                  <c:v>43957</c:v>
                </c:pt>
                <c:pt idx="48">
                  <c:v>43958</c:v>
                </c:pt>
                <c:pt idx="49">
                  <c:v>43959</c:v>
                </c:pt>
                <c:pt idx="50">
                  <c:v>43960</c:v>
                </c:pt>
                <c:pt idx="51">
                  <c:v>43961</c:v>
                </c:pt>
                <c:pt idx="52">
                  <c:v>43962</c:v>
                </c:pt>
                <c:pt idx="53">
                  <c:v>43963</c:v>
                </c:pt>
                <c:pt idx="54">
                  <c:v>43964</c:v>
                </c:pt>
                <c:pt idx="55">
                  <c:v>43965</c:v>
                </c:pt>
                <c:pt idx="56">
                  <c:v>43966</c:v>
                </c:pt>
                <c:pt idx="57">
                  <c:v>43967</c:v>
                </c:pt>
                <c:pt idx="58">
                  <c:v>43968</c:v>
                </c:pt>
              </c:numCache>
            </c:numRef>
          </c:cat>
          <c:val>
            <c:numRef>
              <c:f>types_complaint_by_day!$D$2:$D$60</c:f>
              <c:numCache>
                <c:formatCode>General</c:formatCode>
                <c:ptCount val="59"/>
                <c:pt idx="0">
                  <c:v>1.7000000000000001E-2</c:v>
                </c:pt>
                <c:pt idx="1">
                  <c:v>1.2999999999999999E-2</c:v>
                </c:pt>
                <c:pt idx="2">
                  <c:v>1.9E-2</c:v>
                </c:pt>
                <c:pt idx="3">
                  <c:v>1.9E-2</c:v>
                </c:pt>
                <c:pt idx="4">
                  <c:v>0.154</c:v>
                </c:pt>
                <c:pt idx="5">
                  <c:v>0.129</c:v>
                </c:pt>
                <c:pt idx="6">
                  <c:v>0.16700000000000001</c:v>
                </c:pt>
                <c:pt idx="7">
                  <c:v>0.16</c:v>
                </c:pt>
                <c:pt idx="8">
                  <c:v>9.2999999999999999E-2</c:v>
                </c:pt>
                <c:pt idx="9">
                  <c:v>0.158</c:v>
                </c:pt>
                <c:pt idx="10">
                  <c:v>0.222</c:v>
                </c:pt>
                <c:pt idx="11">
                  <c:v>0.155</c:v>
                </c:pt>
                <c:pt idx="12">
                  <c:v>0.19</c:v>
                </c:pt>
                <c:pt idx="13">
                  <c:v>0.19400000000000001</c:v>
                </c:pt>
                <c:pt idx="14">
                  <c:v>0.16500000000000001</c:v>
                </c:pt>
                <c:pt idx="15">
                  <c:v>0.216</c:v>
                </c:pt>
                <c:pt idx="16">
                  <c:v>0.38600000000000001</c:v>
                </c:pt>
                <c:pt idx="17">
                  <c:v>0.28599999999999998</c:v>
                </c:pt>
                <c:pt idx="18">
                  <c:v>0.36</c:v>
                </c:pt>
                <c:pt idx="19">
                  <c:v>0.437</c:v>
                </c:pt>
                <c:pt idx="20">
                  <c:v>0.28299999999999997</c:v>
                </c:pt>
                <c:pt idx="21">
                  <c:v>0.39900000000000002</c:v>
                </c:pt>
                <c:pt idx="22">
                  <c:v>0.316</c:v>
                </c:pt>
                <c:pt idx="23">
                  <c:v>0.23300000000000001</c:v>
                </c:pt>
                <c:pt idx="24">
                  <c:v>0.14799999999999999</c:v>
                </c:pt>
                <c:pt idx="25">
                  <c:v>0.17299999999999999</c:v>
                </c:pt>
                <c:pt idx="26">
                  <c:v>0.159</c:v>
                </c:pt>
                <c:pt idx="27">
                  <c:v>0.184</c:v>
                </c:pt>
                <c:pt idx="28">
                  <c:v>0.16200000000000001</c:v>
                </c:pt>
                <c:pt idx="29">
                  <c:v>0.104</c:v>
                </c:pt>
                <c:pt idx="30">
                  <c:v>0.10100000000000001</c:v>
                </c:pt>
                <c:pt idx="31">
                  <c:v>7.1999999999999995E-2</c:v>
                </c:pt>
                <c:pt idx="32">
                  <c:v>4.9000000000000002E-2</c:v>
                </c:pt>
                <c:pt idx="33">
                  <c:v>0.112</c:v>
                </c:pt>
                <c:pt idx="34">
                  <c:v>0.14099999999999999</c:v>
                </c:pt>
                <c:pt idx="35">
                  <c:v>0.13100000000000001</c:v>
                </c:pt>
                <c:pt idx="36">
                  <c:v>0.13100000000000001</c:v>
                </c:pt>
                <c:pt idx="37">
                  <c:v>0.123</c:v>
                </c:pt>
                <c:pt idx="38">
                  <c:v>0.14799999999999999</c:v>
                </c:pt>
                <c:pt idx="39">
                  <c:v>0.17799999999999999</c:v>
                </c:pt>
                <c:pt idx="40">
                  <c:v>0.19600000000000001</c:v>
                </c:pt>
                <c:pt idx="41">
                  <c:v>5.8999999999999997E-2</c:v>
                </c:pt>
                <c:pt idx="42">
                  <c:v>0.221</c:v>
                </c:pt>
                <c:pt idx="43">
                  <c:v>0.23799999999999999</c:v>
                </c:pt>
                <c:pt idx="44">
                  <c:v>0.21299999999999999</c:v>
                </c:pt>
                <c:pt idx="45">
                  <c:v>0.17299999999999999</c:v>
                </c:pt>
                <c:pt idx="46">
                  <c:v>0.16900000000000001</c:v>
                </c:pt>
                <c:pt idx="47">
                  <c:v>9.6000000000000002E-2</c:v>
                </c:pt>
                <c:pt idx="48">
                  <c:v>0.13900000000000001</c:v>
                </c:pt>
                <c:pt idx="49">
                  <c:v>0.20899999999999999</c:v>
                </c:pt>
                <c:pt idx="50">
                  <c:v>0.16</c:v>
                </c:pt>
                <c:pt idx="51">
                  <c:v>0.17499999999999999</c:v>
                </c:pt>
                <c:pt idx="52">
                  <c:v>0.14399999999999999</c:v>
                </c:pt>
                <c:pt idx="53">
                  <c:v>0.14099999999999999</c:v>
                </c:pt>
                <c:pt idx="54">
                  <c:v>0.158</c:v>
                </c:pt>
                <c:pt idx="55">
                  <c:v>0.32800000000000001</c:v>
                </c:pt>
                <c:pt idx="56">
                  <c:v>0.247</c:v>
                </c:pt>
                <c:pt idx="57">
                  <c:v>0.26900000000000002</c:v>
                </c:pt>
                <c:pt idx="58">
                  <c:v>0.221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1ED-4375-82F3-6F19A0BF7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6284768"/>
        <c:axId val="776286080"/>
      </c:lineChart>
      <c:dateAx>
        <c:axId val="77628476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6286080"/>
        <c:crosses val="autoZero"/>
        <c:auto val="1"/>
        <c:lblOffset val="100"/>
        <c:baseTimeUnit val="days"/>
        <c:majorUnit val="5"/>
        <c:majorTimeUnit val="days"/>
      </c:dateAx>
      <c:valAx>
        <c:axId val="776286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GB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6284768"/>
        <c:crossesAt val="43910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27409-EBD5-47C7-BE8A-96128026BE0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B7CD8-7797-4FCF-A0C8-A8F0BBD6D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1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B7CD8-7797-4FCF-A0C8-A8F0BBD6DB4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3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C0D-6711-475C-8352-4FFE0CFB15FB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7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DD19-0F4F-477C-8BD8-A6E20917835D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FBB3-87B0-4D57-9749-70A72E46A600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4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44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4A0A9-D486-4B78-A7EF-FA5E566711B7}" type="datetime1">
              <a:rPr lang="en-US" altLang="en-US" smtClean="0">
                <a:solidFill>
                  <a:srgbClr val="000000"/>
                </a:solidFill>
              </a:rPr>
              <a:t>5/22/2020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D17C6-FA58-42F2-90FF-704C29D8BA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4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D27DC-E745-4A2B-8D78-50E75E6C6EB7}" type="datetime1">
              <a:rPr lang="en-US" altLang="en-US" smtClean="0">
                <a:solidFill>
                  <a:srgbClr val="000000"/>
                </a:solidFill>
              </a:rPr>
              <a:t>5/22/2020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2598A-9F89-4A81-9763-0AECFEB6B5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11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E1C73-9A23-4A44-B527-E83E1201F4F0}" type="datetime1">
              <a:rPr lang="en-US" altLang="en-US" smtClean="0">
                <a:solidFill>
                  <a:srgbClr val="000000"/>
                </a:solidFill>
              </a:rPr>
              <a:t>5/22/2020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41647-333C-40FD-B061-F7D3C54E6C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5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4491C-1568-4B06-914D-EA6FFF284B29}" type="datetime1">
              <a:rPr lang="en-US" altLang="en-US" smtClean="0">
                <a:solidFill>
                  <a:srgbClr val="000000"/>
                </a:solidFill>
              </a:rPr>
              <a:t>5/22/2020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85558-DD7F-4485-A041-3C379DE5D1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78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95DD4-A2B6-4C32-9568-AB2EA0D634D5}" type="datetime1">
              <a:rPr lang="en-US" altLang="en-US" smtClean="0">
                <a:solidFill>
                  <a:srgbClr val="000000"/>
                </a:solidFill>
              </a:rPr>
              <a:t>5/22/2020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D5F0B-C344-41B2-B600-56A11C4E08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3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10B10-4B61-41F2-831F-3F87581B189C}" type="datetime1">
              <a:rPr lang="en-US" altLang="en-US" smtClean="0">
                <a:solidFill>
                  <a:srgbClr val="000000"/>
                </a:solidFill>
              </a:rPr>
              <a:t>5/22/2020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1FD46-B4FA-4DD9-A828-347803046B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35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B50-0781-4190-9707-AABE45FA20D3}" type="datetime1">
              <a:rPr lang="en-US" altLang="en-US" smtClean="0">
                <a:solidFill>
                  <a:srgbClr val="000000"/>
                </a:solidFill>
              </a:rPr>
              <a:t>5/22/2020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81BB0-3ADC-4058-B83D-EE3A4FDFBD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9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303596" y="6232524"/>
            <a:ext cx="609600" cy="457200"/>
          </a:xfrm>
          <a:prstGeom prst="rect">
            <a:avLst/>
          </a:prstGeom>
          <a:solidFill>
            <a:srgbClr val="EB3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000" y="6253791"/>
            <a:ext cx="812800" cy="365125"/>
          </a:xfrm>
        </p:spPr>
        <p:txBody>
          <a:bodyPr/>
          <a:lstStyle>
            <a:lvl1pPr algn="ctr">
              <a:defRPr sz="2800" b="1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83509C-FC10-4200-9A28-687DFACC5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3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84E8-FDD1-49C5-99CB-2118616A4B69}" type="datetime1">
              <a:rPr lang="en-US" altLang="en-US" smtClean="0">
                <a:solidFill>
                  <a:srgbClr val="000000"/>
                </a:solidFill>
              </a:rPr>
              <a:t>5/22/2020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F988F-05C7-495E-B989-925D1F3370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33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4F209-D3FC-4F93-AA96-C6FB03BD8D77}" type="datetime1">
              <a:rPr lang="en-US" altLang="en-US" smtClean="0">
                <a:solidFill>
                  <a:srgbClr val="000000"/>
                </a:solidFill>
              </a:rPr>
              <a:t>5/22/2020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A6AB3-BB9E-488C-82C5-A242AE745F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26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1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1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71B8D-4FC6-4F43-828B-08DBB402FD1A}" type="datetime1">
              <a:rPr lang="en-US" altLang="en-US" smtClean="0">
                <a:solidFill>
                  <a:srgbClr val="000000"/>
                </a:solidFill>
              </a:rPr>
              <a:t>5/22/2020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E27AA-860D-4844-8A09-3AD7CB0EE6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2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EDCC-A6A7-4B4B-9D12-C57CE01C34F3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4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9034-EFC4-417F-B139-AC20D8810787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3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8AB4-647B-429E-AD18-51B1185EB997}" type="datetime1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5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492D-4D40-4305-B30D-A86860AB9CEF}" type="datetime1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589B-9EA1-4A62-AE40-5DD51AEA5F1B}" type="datetime1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4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3B3D-51BE-45ED-91F2-F83C7032364A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9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9E80-15BA-4306-ACBF-1FF88C9C6B6A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0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A8570-77E0-453F-8175-9993E8ABDD0A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509C-FC10-4200-9A28-687DFACC5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2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ABAlogo_pp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304800"/>
            <a:ext cx="995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FB38C-4C15-4E98-B8E6-4F0C0C776070}" type="datetime1">
              <a:rPr lang="en-US" altLang="en-US" smtClean="0">
                <a:solidFill>
                  <a:srgbClr val="000000"/>
                </a:solidFill>
              </a:rPr>
              <a:t>5/22/2020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33866F-6F41-42A3-B443-F053945E015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1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cid:image008.jpg@01D40ECD.234D9AC0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png"/><Relationship Id="rId10" Type="http://schemas.openxmlformats.org/officeDocument/2006/relationships/image" Target="../media/image59.emf"/><Relationship Id="rId4" Type="http://schemas.openxmlformats.org/officeDocument/2006/relationships/image" Target="../media/image53.emf"/><Relationship Id="rId9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20614" y="3849065"/>
            <a:ext cx="7588250" cy="609600"/>
          </a:xfrm>
        </p:spPr>
        <p:txBody>
          <a:bodyPr/>
          <a:lstStyle/>
          <a:p>
            <a:pPr algn="l" eaLnBrk="1" hangingPunct="1">
              <a:spcBef>
                <a:spcPts val="0"/>
              </a:spcBef>
            </a:pPr>
            <a:r>
              <a:rPr lang="en-US" alt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Moderator:</a:t>
            </a:r>
          </a:p>
          <a:p>
            <a:pPr algn="l" eaLnBrk="1" hangingPunct="1">
              <a:spcBef>
                <a:spcPts val="0"/>
              </a:spcBef>
              <a:tabLst>
                <a:tab pos="2112963" algn="l"/>
              </a:tabLst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Michael Binetti</a:t>
            </a:r>
            <a:r>
              <a:rPr lang="en-US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	Affleck Greene McMurtry LLP</a:t>
            </a:r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0" y="92549"/>
            <a:ext cx="203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4752" y="4950571"/>
            <a:ext cx="6957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4550" indent="-2114550">
              <a:lnSpc>
                <a:spcPts val="3600"/>
              </a:lnSpc>
              <a:tabLst>
                <a:tab pos="2173288" algn="l"/>
              </a:tabLst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Lesley Fair	</a:t>
            </a:r>
            <a:r>
              <a:rPr lang="en-CA" sz="2200" i="1" dirty="0">
                <a:latin typeface="Arial" panose="020B0604020202020204" pitchFamily="34" charset="0"/>
                <a:cs typeface="Arial" panose="020B0604020202020204" pitchFamily="34" charset="0"/>
              </a:rPr>
              <a:t>Federal Trade Commission</a:t>
            </a:r>
          </a:p>
          <a:p>
            <a:pPr marL="2114550" indent="-2114550">
              <a:lnSpc>
                <a:spcPts val="3600"/>
              </a:lnSpc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George Lusty	</a:t>
            </a:r>
            <a:r>
              <a:rPr lang="en-CA" sz="2200" i="1" dirty="0">
                <a:latin typeface="Arial" panose="020B0604020202020204" pitchFamily="34" charset="0"/>
                <a:cs typeface="Arial" panose="020B0604020202020204" pitchFamily="34" charset="0"/>
              </a:rPr>
              <a:t>Competition and Markets Authority</a:t>
            </a:r>
          </a:p>
          <a:p>
            <a:pPr marL="2114550" indent="-2114550">
              <a:lnSpc>
                <a:spcPts val="3600"/>
              </a:lnSpc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Nicola Pfeifer 	</a:t>
            </a:r>
            <a:r>
              <a:rPr lang="en-CA" sz="2200" i="1" dirty="0">
                <a:latin typeface="Arial" panose="020B0604020202020204" pitchFamily="34" charset="0"/>
                <a:cs typeface="Arial" panose="020B0604020202020204" pitchFamily="34" charset="0"/>
              </a:rPr>
              <a:t>Competition Bureau Canada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3030" y="4810156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Panelists: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199" y="1193103"/>
            <a:ext cx="10494981" cy="2292935"/>
          </a:xfrm>
          <a:prstGeom prst="rect">
            <a:avLst/>
          </a:prstGeom>
          <a:solidFill>
            <a:srgbClr val="1579BB"/>
          </a:solidFill>
        </p:spPr>
        <p:txBody>
          <a:bodyPr wrap="square" lIns="137160" tIns="182880" rIns="182880" bIns="182880" rtlCol="0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5600" b="1" dirty="0">
                <a:solidFill>
                  <a:schemeClr val="bg1"/>
                </a:solidFill>
              </a:rPr>
              <a:t>CROSS-BORDER UPDATE</a:t>
            </a:r>
          </a:p>
          <a:p>
            <a:pPr algn="r">
              <a:lnSpc>
                <a:spcPts val="5200"/>
              </a:lnSpc>
            </a:pPr>
            <a:r>
              <a:rPr lang="en-US" sz="5600" b="1" dirty="0">
                <a:solidFill>
                  <a:schemeClr val="bg1"/>
                </a:solidFill>
              </a:rPr>
              <a:t>WITH THE ENFORCERS</a:t>
            </a:r>
          </a:p>
          <a:p>
            <a:pPr algn="r">
              <a:lnSpc>
                <a:spcPts val="4600"/>
              </a:lnSpc>
            </a:pPr>
            <a:endParaRPr lang="en-US" sz="51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6929" y="2768862"/>
            <a:ext cx="7936800" cy="781926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800" dirty="0">
                <a:solidFill>
                  <a:schemeClr val="bg1"/>
                </a:solidFill>
              </a:rPr>
              <a:t>Recent Marketing Enforcement Trends</a:t>
            </a:r>
          </a:p>
          <a:p>
            <a:pPr algn="r">
              <a:lnSpc>
                <a:spcPts val="2600"/>
              </a:lnSpc>
            </a:pPr>
            <a:r>
              <a:rPr lang="en-US" sz="2800" dirty="0">
                <a:solidFill>
                  <a:schemeClr val="bg1"/>
                </a:solidFill>
              </a:rPr>
              <a:t>in the US, the UK and Canada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62846" y="5932138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May 2020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2673" y="6223800"/>
            <a:ext cx="888176" cy="26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259015"/>
            <a:ext cx="7417415" cy="1738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400"/>
              </a:lnSpc>
              <a:defRPr/>
            </a:pPr>
            <a:r>
              <a:rPr lang="en-US" sz="7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>
              <a:lnSpc>
                <a:spcPts val="6400"/>
              </a:lnSpc>
              <a:defRPr/>
            </a:pPr>
            <a:r>
              <a:rPr lang="en-US" sz="7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  <a:endParaRPr lang="en-US" sz="7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4800600"/>
            <a:ext cx="1517770" cy="457200"/>
            <a:chOff x="6663395" y="4355417"/>
            <a:chExt cx="1517770" cy="457200"/>
          </a:xfrm>
        </p:grpSpPr>
        <p:sp>
          <p:nvSpPr>
            <p:cNvPr id="3" name="Rectangle 2"/>
            <p:cNvSpPr/>
            <p:nvPr/>
          </p:nvSpPr>
          <p:spPr>
            <a:xfrm>
              <a:off x="7723965" y="4355417"/>
              <a:ext cx="457200" cy="457200"/>
            </a:xfrm>
            <a:prstGeom prst="rect">
              <a:avLst/>
            </a:prstGeom>
            <a:solidFill>
              <a:srgbClr val="010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93680" y="4355417"/>
              <a:ext cx="457200" cy="457200"/>
            </a:xfrm>
            <a:prstGeom prst="rect">
              <a:avLst/>
            </a:prstGeom>
            <a:solidFill>
              <a:srgbClr val="EB3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EB3D07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63395" y="4355417"/>
              <a:ext cx="4572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7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268" y="228600"/>
            <a:ext cx="10769680" cy="707886"/>
          </a:xfrm>
          <a:prstGeom prst="rect">
            <a:avLst/>
          </a:prstGeom>
          <a:solidFill>
            <a:srgbClr val="1579BB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AND MARKETS AUTHORITY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58924-410F-4C84-AF55-AA9B0DC03E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870" y="3718942"/>
            <a:ext cx="4840899" cy="1840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ABF1A5-117F-46E3-AC09-983DAAF720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998" y="1203192"/>
            <a:ext cx="4952644" cy="2367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1A952B-F52C-43C2-B8FB-3695526B78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521" y="3709110"/>
            <a:ext cx="3785083" cy="2571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68BB52-72DD-4071-932F-ED53228D75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773" y="1215482"/>
            <a:ext cx="2400300" cy="22754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055057-8846-44C2-981F-45634FBEC8DD}"/>
              </a:ext>
            </a:extLst>
          </p:cNvPr>
          <p:cNvSpPr txBox="1"/>
          <p:nvPr/>
        </p:nvSpPr>
        <p:spPr>
          <a:xfrm>
            <a:off x="152400" y="6113187"/>
            <a:ext cx="3830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gov.uk/cma-cases/online-hotel-booking</a:t>
            </a:r>
          </a:p>
          <a:p>
            <a:pPr>
              <a:defRPr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gov.uk/cma-cases/online-gambling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13187"/>
            <a:ext cx="6004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 Leaf Organics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(complaint filed)</a:t>
            </a:r>
          </a:p>
          <a:p>
            <a:pPr>
              <a:defRPr/>
            </a:pPr>
            <a:r>
              <a:rPr lang="en-US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FTC v. Renaissance Health Publishing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LLC (stipulated order)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799" y="1732100"/>
            <a:ext cx="2996531" cy="40590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524000"/>
            <a:ext cx="4136501" cy="444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70318" y="228600"/>
            <a:ext cx="8007641" cy="707886"/>
          </a:xfrm>
          <a:prstGeom prst="rect">
            <a:avLst/>
          </a:prstGeom>
          <a:solidFill>
            <a:srgbClr val="010B6F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TRADE COMMISSION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386760"/>
            <a:ext cx="468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Williams-Sonoma, Inc.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(proposed consent order)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1390409"/>
            <a:ext cx="4853704" cy="4665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353538"/>
            <a:ext cx="4443040" cy="4702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70318" y="228600"/>
            <a:ext cx="8007641" cy="707886"/>
          </a:xfrm>
          <a:prstGeom prst="rect">
            <a:avLst/>
          </a:prstGeom>
          <a:solidFill>
            <a:srgbClr val="010B6F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TRADE COMMISSION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8288" y="228600"/>
            <a:ext cx="6080512" cy="707886"/>
          </a:xfrm>
          <a:prstGeom prst="rect">
            <a:avLst/>
          </a:prstGeom>
          <a:solidFill>
            <a:srgbClr val="EB3D07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BUREAU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288168"/>
            <a:ext cx="6858000" cy="19884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>
              <a:buClr>
                <a:srgbClr val="EB3D07"/>
              </a:buClr>
            </a:pPr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Deceptive Marketing Practices Digest, </a:t>
            </a:r>
            <a:r>
              <a:rPr lang="en-CA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marL="225425" indent="-225425">
              <a:buClr>
                <a:srgbClr val="EB3D07"/>
              </a:buClr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Adequate and proper testing</a:t>
            </a:r>
          </a:p>
          <a:p>
            <a:pPr lvl="1">
              <a:buClr>
                <a:srgbClr val="EB3D07"/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based on academic studies, high sales</a:t>
            </a:r>
          </a:p>
          <a:p>
            <a:pPr lvl="1">
              <a:buClr>
                <a:srgbClr val="EB3D07"/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reflect real life conditions</a:t>
            </a:r>
          </a:p>
          <a:p>
            <a:endParaRPr lang="en-CA" dirty="0" smtClean="0"/>
          </a:p>
          <a:p>
            <a:pPr lvl="1"/>
            <a:endParaRPr lang="en-CA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1466585"/>
            <a:ext cx="3518412" cy="4787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886200"/>
            <a:ext cx="5270500" cy="2493963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8686800" y="89739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 spc="-3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FAD15F-112E-450D-83CF-30040611775C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60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5046" y="3210287"/>
            <a:ext cx="8170185" cy="1733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400"/>
              </a:lnSpc>
              <a:defRPr/>
            </a:pPr>
            <a:r>
              <a:rPr lang="en-US" sz="7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HARM</a:t>
            </a:r>
            <a:endParaRPr lang="en-US" sz="7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6400"/>
              </a:lnSpc>
              <a:defRPr/>
            </a:pPr>
            <a:r>
              <a:rPr lang="en-US" sz="7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CONSUMERS</a:t>
            </a:r>
            <a:endParaRPr lang="en-US" sz="7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4814281"/>
            <a:ext cx="1517770" cy="457200"/>
            <a:chOff x="6663395" y="4355417"/>
            <a:chExt cx="1517770" cy="457200"/>
          </a:xfrm>
        </p:grpSpPr>
        <p:sp>
          <p:nvSpPr>
            <p:cNvPr id="3" name="Rectangle 2"/>
            <p:cNvSpPr/>
            <p:nvPr/>
          </p:nvSpPr>
          <p:spPr>
            <a:xfrm>
              <a:off x="7723965" y="4355417"/>
              <a:ext cx="457200" cy="457200"/>
            </a:xfrm>
            <a:prstGeom prst="rect">
              <a:avLst/>
            </a:prstGeom>
            <a:solidFill>
              <a:srgbClr val="010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93680" y="4355417"/>
              <a:ext cx="457200" cy="457200"/>
            </a:xfrm>
            <a:prstGeom prst="rect">
              <a:avLst/>
            </a:prstGeom>
            <a:solidFill>
              <a:srgbClr val="EB3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EB3D07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63395" y="4355417"/>
              <a:ext cx="4572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9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8288" y="228600"/>
            <a:ext cx="6080512" cy="707886"/>
          </a:xfrm>
          <a:prstGeom prst="rect">
            <a:avLst/>
          </a:prstGeom>
          <a:solidFill>
            <a:srgbClr val="EB3D07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BUREAU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08288" y="1320294"/>
            <a:ext cx="5783456" cy="2590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988" indent="-280988">
              <a:lnSpc>
                <a:spcPts val="2800"/>
              </a:lnSpc>
              <a:spcBef>
                <a:spcPts val="600"/>
              </a:spcBef>
              <a:buClr>
                <a:srgbClr val="EB3D07"/>
              </a:buClr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“Free trial”</a:t>
            </a:r>
          </a:p>
          <a:p>
            <a:pPr marL="574675" lvl="2" indent="-174625">
              <a:lnSpc>
                <a:spcPts val="2800"/>
              </a:lnSpc>
              <a:spcBef>
                <a:spcPts val="600"/>
              </a:spcBef>
              <a:buClr>
                <a:srgbClr val="EB3D07"/>
              </a:buClr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Full cost</a:t>
            </a:r>
          </a:p>
          <a:p>
            <a:pPr marL="574675" lvl="2" indent="-174625">
              <a:lnSpc>
                <a:spcPts val="2800"/>
              </a:lnSpc>
              <a:spcBef>
                <a:spcPts val="600"/>
              </a:spcBef>
              <a:buClr>
                <a:srgbClr val="EB3D07"/>
              </a:buClr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Monthly billing</a:t>
            </a:r>
          </a:p>
          <a:p>
            <a:pPr marL="574675" lvl="2" indent="-174625">
              <a:lnSpc>
                <a:spcPts val="2800"/>
              </a:lnSpc>
              <a:spcBef>
                <a:spcPts val="600"/>
              </a:spcBef>
              <a:buClr>
                <a:srgbClr val="EB3D07"/>
              </a:buClr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Other products</a:t>
            </a:r>
          </a:p>
          <a:p>
            <a:pPr marL="280988" indent="-280988">
              <a:lnSpc>
                <a:spcPts val="2800"/>
              </a:lnSpc>
              <a:spcBef>
                <a:spcPts val="600"/>
              </a:spcBef>
              <a:buClr>
                <a:srgbClr val="EB3D07"/>
              </a:buClr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False or misleading can be the product itself or the billing terms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4600" y="4008480"/>
            <a:ext cx="3733800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93421" y="2388964"/>
            <a:ext cx="4813437" cy="3239031"/>
            <a:chOff x="948267" y="2980267"/>
            <a:chExt cx="4665133" cy="3229456"/>
          </a:xfrm>
        </p:grpSpPr>
        <p:sp>
          <p:nvSpPr>
            <p:cNvPr id="10" name="Rectangle 9"/>
            <p:cNvSpPr/>
            <p:nvPr/>
          </p:nvSpPr>
          <p:spPr>
            <a:xfrm>
              <a:off x="948267" y="2980267"/>
              <a:ext cx="4665133" cy="3229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1" name="Picture 10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16270" y="3372273"/>
              <a:ext cx="4512464" cy="267922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17600" y="3015702"/>
              <a:ext cx="2644747" cy="44811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7682" y="1312920"/>
            <a:ext cx="5124917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900"/>
              </a:lnSpc>
              <a:buClr>
                <a:srgbClr val="EB3D07"/>
              </a:buClr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Subscription Traps/Negative Option Billing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268" y="228600"/>
            <a:ext cx="10769680" cy="707886"/>
          </a:xfrm>
          <a:prstGeom prst="rect">
            <a:avLst/>
          </a:prstGeom>
          <a:solidFill>
            <a:srgbClr val="1579BB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COMPETITION AND MARKETS AUTHORITY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6A53AC8-A273-4943-8802-39E7E84844BB}"/>
              </a:ext>
            </a:extLst>
          </p:cNvPr>
          <p:cNvSpPr/>
          <p:nvPr/>
        </p:nvSpPr>
        <p:spPr>
          <a:xfrm>
            <a:off x="609600" y="1572230"/>
            <a:ext cx="5225912" cy="4176464"/>
          </a:xfrm>
          <a:prstGeom prst="wedgeRoundRectCallout">
            <a:avLst>
              <a:gd name="adj1" fmla="val -2374"/>
              <a:gd name="adj2" fmla="val 6061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“We were handed the contract on the day that she moved in. When I was able to sit down and read it, perhaps a day later, or that evening, I was astonished to read the term about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weeks admin fee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marR="0" lvl="0" indent="0" algn="ct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 the weekly fees were at the time £1,425 per week, this equates to a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£2,850 admin fee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which I found staggering, especially given the high weekly cost already.”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8D98E-F4D1-42FD-A99E-0D7A3D9807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545191"/>
            <a:ext cx="4600779" cy="4440585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6232F9-B482-4B26-B603-43B7FF60D066}"/>
              </a:ext>
            </a:extLst>
          </p:cNvPr>
          <p:cNvSpPr txBox="1"/>
          <p:nvPr/>
        </p:nvSpPr>
        <p:spPr>
          <a:xfrm>
            <a:off x="152400" y="6386760"/>
            <a:ext cx="540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gov.uk/cma-cases/care-homes-consumer-protection-case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268" y="228600"/>
            <a:ext cx="10769680" cy="707886"/>
          </a:xfrm>
          <a:prstGeom prst="rect">
            <a:avLst/>
          </a:prstGeom>
          <a:solidFill>
            <a:srgbClr val="1579BB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COMPETITION AND MARKETS AUTHORITY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569B9-FD8A-4573-B876-CE4838513978}"/>
              </a:ext>
            </a:extLst>
          </p:cNvPr>
          <p:cNvSpPr txBox="1"/>
          <p:nvPr/>
        </p:nvSpPr>
        <p:spPr>
          <a:xfrm>
            <a:off x="152400" y="6096089"/>
            <a:ext cx="5557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gov.uk/cma-cases/leasehold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gov.uk/cma-cases/self-funded-ivf-consumer-law-guidance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21D8DE-824E-4310-A64F-CEDB476F01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371600"/>
            <a:ext cx="4953000" cy="35171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6F48B9-7B75-45E5-AA73-2FBDDCD73A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347" y="1371600"/>
            <a:ext cx="4038600" cy="45941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065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800" y="1342072"/>
            <a:ext cx="6934200" cy="350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36" y="6424630"/>
            <a:ext cx="498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FTC v. The University of Phoenix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(stipulated order)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227" y="4343400"/>
            <a:ext cx="3899144" cy="1405513"/>
          </a:xfrm>
          <a:prstGeom prst="rect">
            <a:avLst/>
          </a:prstGeom>
          <a:solidFill>
            <a:srgbClr val="F8501C"/>
          </a:solidFill>
        </p:spPr>
        <p:txBody>
          <a:bodyPr wrap="none" lIns="182880" tIns="182880" rIns="182880" bIns="91440" rtlCol="0">
            <a:spAutoFit/>
          </a:bodyPr>
          <a:lstStyle/>
          <a:p>
            <a:pPr algn="r">
              <a:lnSpc>
                <a:spcPts val="4400"/>
              </a:lnSpc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 million</a:t>
            </a:r>
          </a:p>
          <a:p>
            <a:pPr algn="r">
              <a:lnSpc>
                <a:spcPts val="44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judgment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0318" y="228600"/>
            <a:ext cx="8007641" cy="707886"/>
          </a:xfrm>
          <a:prstGeom prst="rect">
            <a:avLst/>
          </a:prstGeom>
          <a:solidFill>
            <a:srgbClr val="010B6F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TRADE COMMISSION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>
            <a:off x="5715000" y="1219200"/>
            <a:ext cx="4038600" cy="2554486"/>
          </a:xfrm>
          <a:prstGeom prst="wedgeEllipseCallout">
            <a:avLst>
              <a:gd name="adj1" fmla="val 39543"/>
              <a:gd name="adj2" fmla="val -77956"/>
            </a:avLst>
          </a:prstGeom>
          <a:solidFill>
            <a:srgbClr val="15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2300"/>
              </a:lnSpc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Lusty doesn’t speak for the Competition and Markets Authority   </a:t>
            </a:r>
          </a:p>
        </p:txBody>
      </p:sp>
      <p:sp>
        <p:nvSpPr>
          <p:cNvPr id="4" name="Oval Callout 3"/>
          <p:cNvSpPr/>
          <p:nvPr/>
        </p:nvSpPr>
        <p:spPr>
          <a:xfrm flipH="1">
            <a:off x="4031123" y="3200400"/>
            <a:ext cx="4038600" cy="2495571"/>
          </a:xfrm>
          <a:prstGeom prst="wedgeEllipseCallout">
            <a:avLst>
              <a:gd name="adj1" fmla="val -59602"/>
              <a:gd name="adj2" fmla="val 54588"/>
            </a:avLst>
          </a:prstGeom>
          <a:solidFill>
            <a:srgbClr val="010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0" rtlCol="0" anchor="ctr"/>
          <a:lstStyle/>
          <a:p>
            <a:pPr algn="ctr">
              <a:lnSpc>
                <a:spcPts val="2300"/>
              </a:lnSpc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Lesley Fair doesn’t speak for the FTC.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2209800" y="1447800"/>
            <a:ext cx="4038600" cy="2554486"/>
          </a:xfrm>
          <a:prstGeom prst="wedgeEllipseCallout">
            <a:avLst>
              <a:gd name="adj1" fmla="val -59602"/>
              <a:gd name="adj2" fmla="val 54588"/>
            </a:avLst>
          </a:prstGeom>
          <a:solidFill>
            <a:srgbClr val="EB3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2300"/>
              </a:lnSpc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 Pfeifer</a:t>
            </a:r>
          </a:p>
          <a:p>
            <a:pPr algn="ctr">
              <a:lnSpc>
                <a:spcPts val="2300"/>
              </a:lnSpc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doesn’t speak for the Competition Bureau. </a:t>
            </a:r>
          </a:p>
        </p:txBody>
      </p:sp>
    </p:spTree>
    <p:extLst>
      <p:ext uri="{BB962C8B-B14F-4D97-AF65-F5344CB8AC3E}">
        <p14:creationId xmlns:p14="http://schemas.microsoft.com/office/powerpoint/2010/main" val="40337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141" y="6412907"/>
            <a:ext cx="498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FTC v. The University of Phoenix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(stipulated order)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354" y="1371600"/>
            <a:ext cx="7186246" cy="3533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2951" y="4360984"/>
            <a:ext cx="3899144" cy="1405513"/>
          </a:xfrm>
          <a:prstGeom prst="rect">
            <a:avLst/>
          </a:prstGeom>
          <a:solidFill>
            <a:srgbClr val="F8501C"/>
          </a:solidFill>
        </p:spPr>
        <p:txBody>
          <a:bodyPr wrap="none" lIns="182880" tIns="182880" rIns="182880" bIns="9144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172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million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judgment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0318" y="228600"/>
            <a:ext cx="8007641" cy="707886"/>
          </a:xfrm>
          <a:prstGeom prst="rect">
            <a:avLst/>
          </a:prstGeom>
          <a:solidFill>
            <a:srgbClr val="010B6F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TRADE COMMISSION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402" y="6434250"/>
            <a:ext cx="498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FTC v. The University of Phoenix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(stipulated order)</a:t>
            </a:r>
          </a:p>
        </p:txBody>
      </p:sp>
      <p:pic>
        <p:nvPicPr>
          <p:cNvPr id="10" name="Picture 2" descr="Fashion Nova Logo | Fashion nova, Fashion nova coupon, Fast 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7"/>
          <a:stretch/>
        </p:blipFill>
        <p:spPr bwMode="auto">
          <a:xfrm>
            <a:off x="1752600" y="1916298"/>
            <a:ext cx="8802498" cy="28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6198" y="4363914"/>
            <a:ext cx="4001737" cy="1405513"/>
          </a:xfrm>
          <a:prstGeom prst="rect">
            <a:avLst/>
          </a:prstGeom>
          <a:solidFill>
            <a:srgbClr val="F8501C"/>
          </a:solidFill>
        </p:spPr>
        <p:txBody>
          <a:bodyPr wrap="none" lIns="182880" tIns="182880" rIns="182880" bIns="9144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penalty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0318" y="228600"/>
            <a:ext cx="8007641" cy="707886"/>
          </a:xfrm>
          <a:prstGeom prst="rect">
            <a:avLst/>
          </a:prstGeom>
          <a:solidFill>
            <a:srgbClr val="010B6F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TRADE COMMISSION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200400"/>
            <a:ext cx="8648521" cy="1738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400"/>
              </a:lnSpc>
              <a:defRPr/>
            </a:pP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  <a:p>
            <a:pPr>
              <a:lnSpc>
                <a:spcPts val="6400"/>
              </a:lnSpc>
              <a:defRPr/>
            </a:pP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INFLUENCERS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0" y="4800600"/>
            <a:ext cx="1517770" cy="457200"/>
            <a:chOff x="6663395" y="4355417"/>
            <a:chExt cx="1517770" cy="457200"/>
          </a:xfrm>
        </p:grpSpPr>
        <p:sp>
          <p:nvSpPr>
            <p:cNvPr id="3" name="Rectangle 2"/>
            <p:cNvSpPr/>
            <p:nvPr/>
          </p:nvSpPr>
          <p:spPr>
            <a:xfrm>
              <a:off x="7723965" y="4355417"/>
              <a:ext cx="457200" cy="457200"/>
            </a:xfrm>
            <a:prstGeom prst="rect">
              <a:avLst/>
            </a:prstGeom>
            <a:solidFill>
              <a:srgbClr val="010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93680" y="4355417"/>
              <a:ext cx="457200" cy="457200"/>
            </a:xfrm>
            <a:prstGeom prst="rect">
              <a:avLst/>
            </a:prstGeom>
            <a:solidFill>
              <a:srgbClr val="EB3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EB3D07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63395" y="4355417"/>
              <a:ext cx="4572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11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434250"/>
            <a:ext cx="22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(consent order)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1336717"/>
            <a:ext cx="2895600" cy="4917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0" y="1329344"/>
            <a:ext cx="2626233" cy="49244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70318" y="228600"/>
            <a:ext cx="8007641" cy="707886"/>
          </a:xfrm>
          <a:prstGeom prst="rect">
            <a:avLst/>
          </a:prstGeom>
          <a:solidFill>
            <a:srgbClr val="010B6F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TRADE COMMISSION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77" y="6424426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Sunday Riley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(proposed consent order)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0318" y="228600"/>
            <a:ext cx="8007641" cy="707886"/>
          </a:xfrm>
          <a:prstGeom prst="rect">
            <a:avLst/>
          </a:prstGeom>
          <a:solidFill>
            <a:srgbClr val="010B6F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TRADE COMMISSION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07121"/>
            <a:ext cx="4953000" cy="12943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2057400"/>
            <a:ext cx="10734959" cy="3898503"/>
          </a:xfrm>
          <a:prstGeom prst="rect">
            <a:avLst/>
          </a:prstGeom>
          <a:solidFill>
            <a:srgbClr val="FFFF00"/>
          </a:solidFill>
          <a:ln w="44450">
            <a:solidFill>
              <a:schemeClr val="tx1"/>
            </a:solidFill>
          </a:ln>
        </p:spPr>
        <p:txBody>
          <a:bodyPr wrap="square" tIns="182880" rtlCol="0">
            <a:spAutoFit/>
          </a:bodyPr>
          <a:lstStyle/>
          <a:p>
            <a:pPr>
              <a:lnSpc>
                <a:spcPts val="1500"/>
              </a:lnSpc>
              <a:spcBef>
                <a:spcPts val="800"/>
              </a:spcBef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like everyone to create 3 accounts on Sephora.com, registered as a different identities.  This is how you do it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2150" indent="-231775">
              <a:lnSpc>
                <a:spcPts val="1500"/>
              </a:lnSpc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new persona. Choose their name, city, skin type.</a:t>
            </a:r>
          </a:p>
          <a:p>
            <a:pPr marL="692150" indent="-231775">
              <a:lnSpc>
                <a:spcPts val="1500"/>
              </a:lnSpc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 a new email on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gmail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2150" indent="-231775">
              <a:lnSpc>
                <a:spcPts val="1500"/>
              </a:lnSpc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going onto Sephora.com, clear your cookie history EACH TIME …</a:t>
            </a:r>
          </a:p>
          <a:p>
            <a:pPr marL="692150" indent="-231775">
              <a:lnSpc>
                <a:spcPts val="1500"/>
              </a:lnSpc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to the internet ONLY using the VPN. Make sure to choose a city of origin that goes along with where your character lives.</a:t>
            </a:r>
          </a:p>
          <a:p>
            <a:pPr marL="692150" indent="-231775">
              <a:lnSpc>
                <a:spcPts val="1500"/>
              </a:lnSpc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a review – make sure to NOT compare the product to other products, to not use foul language, and to be very enthusiastic without looking like a plant. Always leave 5 stars.</a:t>
            </a:r>
          </a:p>
          <a:p>
            <a:pPr marL="692150" indent="-231775">
              <a:lnSpc>
                <a:spcPts val="1500"/>
              </a:lnSpc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 few other products as well – no skincare. Only review makeup, color, hair.</a:t>
            </a:r>
          </a:p>
          <a:p>
            <a:pPr marL="692150" indent="-231775">
              <a:lnSpc>
                <a:spcPts val="1500"/>
              </a:lnSpc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a review for a different product every other day so you build up history. You can also use this identity on Beauty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Board.</a:t>
            </a:r>
          </a:p>
          <a:p>
            <a:pPr marL="692150" indent="-231775">
              <a:lnSpc>
                <a:spcPts val="1500"/>
              </a:lnSpc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need to clear cookies and use the VPN every time, or your account will be flagged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  <a:spcBef>
                <a:spcPts val="800"/>
              </a:spcBef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other thing, if you see a negative review – DISLIKE it. After enough dislikes, it is removed. This directly translates to sales!!</a:t>
            </a:r>
          </a:p>
        </p:txBody>
      </p:sp>
    </p:spTree>
    <p:extLst>
      <p:ext uri="{BB962C8B-B14F-4D97-AF65-F5344CB8AC3E}">
        <p14:creationId xmlns:p14="http://schemas.microsoft.com/office/powerpoint/2010/main" val="40620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566670"/>
            <a:ext cx="7046976" cy="466953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2400" y="6425014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at business.ftc.gov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0318" y="228600"/>
            <a:ext cx="8007641" cy="707886"/>
          </a:xfrm>
          <a:prstGeom prst="rect">
            <a:avLst/>
          </a:prstGeom>
          <a:solidFill>
            <a:srgbClr val="010B6F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TRADE COMMISSION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A868A3-D898-4A1A-B63D-6F810DB61E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1261939"/>
            <a:ext cx="2739496" cy="30054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268" y="228600"/>
            <a:ext cx="10769680" cy="707886"/>
          </a:xfrm>
          <a:prstGeom prst="rect">
            <a:avLst/>
          </a:prstGeom>
          <a:solidFill>
            <a:srgbClr val="1579BB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COMPETITION AND MARKETS AUTHORITY</a:t>
            </a:r>
          </a:p>
        </p:txBody>
      </p:sp>
      <p:pic>
        <p:nvPicPr>
          <p:cNvPr id="5" name="Picture 4" descr="cid:image008.jpg@01D40EC6.70276350">
            <a:extLst>
              <a:ext uri="{FF2B5EF4-FFF2-40B4-BE49-F238E27FC236}">
                <a16:creationId xmlns:a16="http://schemas.microsoft.com/office/drawing/2014/main" id="{A58A1BC7-083B-4384-A945-596093C67012}"/>
              </a:ext>
            </a:extLst>
          </p:cNvPr>
          <p:cNvPicPr/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279144"/>
            <a:ext cx="6019800" cy="45882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0874B9-8B96-4DBB-AC07-51F38E7F54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3856370"/>
            <a:ext cx="2215318" cy="2692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D59C18-D84C-44DA-AE1B-D1B63BB640E5}"/>
              </a:ext>
            </a:extLst>
          </p:cNvPr>
          <p:cNvSpPr txBox="1"/>
          <p:nvPr/>
        </p:nvSpPr>
        <p:spPr>
          <a:xfrm>
            <a:off x="36689" y="6364374"/>
            <a:ext cx="446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gov.uk/cma-cases/social-media-endorsements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8288" y="228600"/>
            <a:ext cx="6080512" cy="707886"/>
          </a:xfrm>
          <a:prstGeom prst="rect">
            <a:avLst/>
          </a:prstGeom>
          <a:solidFill>
            <a:srgbClr val="EB3D07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BUREAU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295400"/>
            <a:ext cx="105156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B3D07"/>
              </a:buClr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Must disclose all material connections</a:t>
            </a:r>
          </a:p>
          <a:p>
            <a:pPr>
              <a:buClr>
                <a:srgbClr val="EB3D07"/>
              </a:buClr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$, free products, discounts, personal relationships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2589482"/>
            <a:ext cx="7239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8288" y="228600"/>
            <a:ext cx="6080512" cy="707886"/>
          </a:xfrm>
          <a:prstGeom prst="rect">
            <a:avLst/>
          </a:prstGeom>
          <a:solidFill>
            <a:srgbClr val="EB3D07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BUREAU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00175"/>
            <a:ext cx="86106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  <a:spcBef>
                <a:spcPts val="1800"/>
              </a:spcBef>
              <a:buClr>
                <a:srgbClr val="EB3D07"/>
              </a:buClr>
            </a:pPr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Deceptive </a:t>
            </a: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Marketing Practices Digest – </a:t>
            </a:r>
            <a:r>
              <a:rPr lang="en-C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>
              <a:lnSpc>
                <a:spcPts val="2800"/>
              </a:lnSpc>
              <a:spcBef>
                <a:spcPts val="1800"/>
              </a:spcBef>
              <a:buClr>
                <a:srgbClr val="EB3D07"/>
              </a:buClr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Letters to 100 brands and marketing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companies:  health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, beauty, fashion, technology, travel</a:t>
            </a:r>
          </a:p>
          <a:p>
            <a:pPr>
              <a:buClr>
                <a:srgbClr val="EB3D07"/>
              </a:buClr>
            </a:pPr>
            <a:endParaRPr lang="en-CA" sz="2800" dirty="0" smtClean="0"/>
          </a:p>
          <a:p>
            <a:pPr marL="0" indent="0">
              <a:buClr>
                <a:srgbClr val="EB3D07"/>
              </a:buClr>
              <a:buNone/>
            </a:pPr>
            <a:endParaRPr lang="en-CA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838" y="3048000"/>
            <a:ext cx="7200900" cy="3443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1524000"/>
            <a:ext cx="13335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5738" y="3231776"/>
            <a:ext cx="5570756" cy="1738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400"/>
              </a:lnSpc>
              <a:defRPr/>
            </a:pP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</a:t>
            </a:r>
          </a:p>
          <a:p>
            <a:pPr>
              <a:lnSpc>
                <a:spcPts val="6400"/>
              </a:lnSpc>
              <a:defRPr/>
            </a:pP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0" y="4800600"/>
            <a:ext cx="1517770" cy="457200"/>
            <a:chOff x="6663395" y="4355417"/>
            <a:chExt cx="1517770" cy="457200"/>
          </a:xfrm>
        </p:grpSpPr>
        <p:sp>
          <p:nvSpPr>
            <p:cNvPr id="3" name="Rectangle 2"/>
            <p:cNvSpPr/>
            <p:nvPr/>
          </p:nvSpPr>
          <p:spPr>
            <a:xfrm>
              <a:off x="7723965" y="4355417"/>
              <a:ext cx="457200" cy="457200"/>
            </a:xfrm>
            <a:prstGeom prst="rect">
              <a:avLst/>
            </a:prstGeom>
            <a:solidFill>
              <a:srgbClr val="010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93680" y="4355417"/>
              <a:ext cx="457200" cy="457200"/>
            </a:xfrm>
            <a:prstGeom prst="rect">
              <a:avLst/>
            </a:prstGeom>
            <a:solidFill>
              <a:srgbClr val="EB3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EB3D07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63395" y="4355417"/>
              <a:ext cx="4572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8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276600"/>
            <a:ext cx="5314275" cy="1649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000"/>
              </a:lnSpc>
              <a:defRPr/>
            </a:pP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  <a:p>
            <a:pPr>
              <a:lnSpc>
                <a:spcPts val="6000"/>
              </a:lnSpc>
              <a:defRPr/>
            </a:pP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47800" y="4773241"/>
            <a:ext cx="1517770" cy="457200"/>
            <a:chOff x="6663395" y="4355417"/>
            <a:chExt cx="1517770" cy="457200"/>
          </a:xfrm>
        </p:grpSpPr>
        <p:sp>
          <p:nvSpPr>
            <p:cNvPr id="3" name="Rectangle 2"/>
            <p:cNvSpPr/>
            <p:nvPr/>
          </p:nvSpPr>
          <p:spPr>
            <a:xfrm>
              <a:off x="7723965" y="4355417"/>
              <a:ext cx="457200" cy="457200"/>
            </a:xfrm>
            <a:prstGeom prst="rect">
              <a:avLst/>
            </a:prstGeom>
            <a:solidFill>
              <a:srgbClr val="010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193680" y="4355417"/>
              <a:ext cx="457200" cy="457200"/>
            </a:xfrm>
            <a:prstGeom prst="rect">
              <a:avLst/>
            </a:prstGeom>
            <a:solidFill>
              <a:srgbClr val="EB3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B3D07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63395" y="4355417"/>
              <a:ext cx="4572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8288" y="228600"/>
            <a:ext cx="6080512" cy="707886"/>
          </a:xfrm>
          <a:prstGeom prst="rect">
            <a:avLst/>
          </a:prstGeom>
          <a:solidFill>
            <a:srgbClr val="EB3D07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BUREAU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602582"/>
            <a:ext cx="10515600" cy="11357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  <a:spcBef>
                <a:spcPts val="1800"/>
              </a:spcBef>
              <a:buClr>
                <a:srgbClr val="EB3D07"/>
              </a:buClr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Authentic experiences of consumers:  Independent, impartial</a:t>
            </a:r>
          </a:p>
          <a:p>
            <a:pPr>
              <a:lnSpc>
                <a:spcPts val="2800"/>
              </a:lnSpc>
              <a:spcBef>
                <a:spcPts val="1800"/>
              </a:spcBef>
              <a:buClr>
                <a:srgbClr val="EB3D07"/>
              </a:buClr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business of reviews</a:t>
            </a:r>
          </a:p>
          <a:p>
            <a:pPr marL="0" indent="0">
              <a:lnSpc>
                <a:spcPts val="28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endParaRPr lang="en-CA" sz="2800" dirty="0" smtClean="0"/>
          </a:p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084652"/>
            <a:ext cx="4495800" cy="2427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908" y="3084651"/>
            <a:ext cx="4495800" cy="2427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730571"/>
            <a:ext cx="7600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Deceptive Marketing Practices Digest, vol 1</a:t>
            </a:r>
          </a:p>
        </p:txBody>
      </p:sp>
    </p:spTree>
    <p:extLst>
      <p:ext uri="{BB962C8B-B14F-4D97-AF65-F5344CB8AC3E}">
        <p14:creationId xmlns:p14="http://schemas.microsoft.com/office/powerpoint/2010/main" val="2825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8288" y="228600"/>
            <a:ext cx="6080512" cy="707886"/>
          </a:xfrm>
          <a:prstGeom prst="rect">
            <a:avLst/>
          </a:prstGeom>
          <a:solidFill>
            <a:srgbClr val="EB3D07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COMPETITION BUREAU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635368"/>
            <a:ext cx="6858000" cy="2667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Clr>
                <a:srgbClr val="EB3D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 of Astroturfing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800"/>
              </a:lnSpc>
              <a:spcBef>
                <a:spcPts val="1800"/>
              </a:spcBef>
              <a:buClr>
                <a:srgbClr val="EB3D07"/>
              </a:buClr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profile, lots of positive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handful of products over a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of time</a:t>
            </a:r>
          </a:p>
          <a:p>
            <a:pPr lvl="1">
              <a:lnSpc>
                <a:spcPts val="2800"/>
              </a:lnSpc>
              <a:spcBef>
                <a:spcPts val="1800"/>
              </a:spcBef>
              <a:buClr>
                <a:srgbClr val="EB3D07"/>
              </a:buClr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thing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ever”</a:t>
            </a:r>
          </a:p>
          <a:p>
            <a:pPr>
              <a:lnSpc>
                <a:spcPts val="2800"/>
              </a:lnSpc>
              <a:spcBef>
                <a:spcPts val="1800"/>
              </a:spcBef>
              <a:buClr>
                <a:srgbClr val="EB3D07"/>
              </a:buClr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write a review?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1635368"/>
            <a:ext cx="4374820" cy="2327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386327"/>
            <a:ext cx="367011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724" y="6412907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LendEDU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(consent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1269407"/>
            <a:ext cx="4735046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0318" y="228600"/>
            <a:ext cx="8007641" cy="707886"/>
          </a:xfrm>
          <a:prstGeom prst="rect">
            <a:avLst/>
          </a:prstGeom>
          <a:solidFill>
            <a:srgbClr val="010B6F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TRADE COMMISSION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406063"/>
            <a:ext cx="4926724" cy="52128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9032" y="1600200"/>
            <a:ext cx="4559738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B3D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ONSUMER</a:t>
            </a:r>
          </a:p>
          <a:p>
            <a:r>
              <a:rPr lang="en-US" sz="5400" b="1" dirty="0">
                <a:solidFill>
                  <a:srgbClr val="EB3D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EVIEW</a:t>
            </a:r>
          </a:p>
          <a:p>
            <a:r>
              <a:rPr lang="en-US" sz="5400" b="1" dirty="0">
                <a:solidFill>
                  <a:srgbClr val="EB3D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AIRNESS</a:t>
            </a:r>
          </a:p>
          <a:p>
            <a:r>
              <a:rPr lang="en-US" sz="5400" b="1" dirty="0">
                <a:solidFill>
                  <a:srgbClr val="EB3D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0318" y="228600"/>
            <a:ext cx="8007641" cy="707886"/>
          </a:xfrm>
          <a:prstGeom prst="rect">
            <a:avLst/>
          </a:prstGeom>
          <a:solidFill>
            <a:srgbClr val="010B6F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TRADE COMMISSION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70318" y="228600"/>
            <a:ext cx="8007641" cy="707886"/>
          </a:xfrm>
          <a:prstGeom prst="rect">
            <a:avLst/>
          </a:prstGeom>
          <a:solidFill>
            <a:srgbClr val="010B6F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TRADE COMMISSION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233" y="1371600"/>
            <a:ext cx="11531152" cy="2433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2418992"/>
            <a:ext cx="8838949" cy="3642023"/>
          </a:xfrm>
          <a:prstGeom prst="rect">
            <a:avLst/>
          </a:prstGeom>
          <a:solidFill>
            <a:srgbClr val="FFFF00"/>
          </a:solidFill>
          <a:ln w="44450">
            <a:solidFill>
              <a:schemeClr val="tx1"/>
            </a:solidFill>
          </a:ln>
        </p:spPr>
        <p:txBody>
          <a:bodyPr wrap="square" tIns="68580" rtlCol="0">
            <a:spAutoFit/>
          </a:bodyPr>
          <a:lstStyle/>
          <a:p>
            <a:pPr defTabSz="457200">
              <a:lnSpc>
                <a:spcPts val="25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agree not to call Animal Control or any government agency or individuals if there is a discrepancy to how the horses/animals or property are taken care of.  You will be charged a minimum of $5,000 in damages if you report anything or make contact with any person or agency or by having another individual do it on your behalf. . . . </a:t>
            </a:r>
          </a:p>
          <a:p>
            <a:pPr defTabSz="457200">
              <a:lnSpc>
                <a:spcPts val="2500"/>
              </a:lnSpc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ts val="25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agree to not disclose by any means whatsoever the terms and conditions of this agreement to any person, group, or entity of any kind whatsoever.  For every violation, I will be charged a $5,000 fine . . . 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6394122"/>
            <a:ext cx="429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Matter of LVTR, LLC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(consent order)</a:t>
            </a:r>
          </a:p>
        </p:txBody>
      </p:sp>
    </p:spTree>
    <p:extLst>
      <p:ext uri="{BB962C8B-B14F-4D97-AF65-F5344CB8AC3E}">
        <p14:creationId xmlns:p14="http://schemas.microsoft.com/office/powerpoint/2010/main" val="35297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268" y="228600"/>
            <a:ext cx="10769680" cy="707886"/>
          </a:xfrm>
          <a:prstGeom prst="rect">
            <a:avLst/>
          </a:prstGeom>
          <a:solidFill>
            <a:srgbClr val="1579BB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AND MARKETS AUTHORITY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00200" y="1600200"/>
            <a:ext cx="8908707" cy="4387123"/>
            <a:chOff x="1816351" y="1556477"/>
            <a:chExt cx="8478224" cy="4105544"/>
          </a:xfrm>
        </p:grpSpPr>
        <p:sp>
          <p:nvSpPr>
            <p:cNvPr id="6" name="Rectangle 16">
              <a:extLst>
                <a:ext uri="{FF2B5EF4-FFF2-40B4-BE49-F238E27FC236}">
                  <a16:creationId xmlns:a16="http://schemas.microsoft.com/office/drawing/2014/main" id="{B2271A9C-5DBB-406C-B342-E55B09C0C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351" y="1556477"/>
              <a:ext cx="4136232" cy="4104000"/>
            </a:xfrm>
            <a:prstGeom prst="rect">
              <a:avLst/>
            </a:prstGeom>
            <a:solidFill>
              <a:schemeClr val="accent1">
                <a:alpha val="48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3AE4D8E-9A29-44CA-AE59-532BBC0A9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333"/>
            <a:stretch/>
          </p:blipFill>
          <p:spPr>
            <a:xfrm>
              <a:off x="1888360" y="1653677"/>
              <a:ext cx="1960406" cy="785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8B4E48-00DC-4CCD-8882-B9AD5DB74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49" r="55715"/>
            <a:stretch/>
          </p:blipFill>
          <p:spPr>
            <a:xfrm>
              <a:off x="3920775" y="1653677"/>
              <a:ext cx="1958725" cy="78474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A83D72-7DB5-4D67-93C3-832BFE819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7369" y="2553677"/>
              <a:ext cx="4010878" cy="149292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841690F-BCA9-48AD-B15F-F10CB623FE0F}"/>
                </a:ext>
              </a:extLst>
            </p:cNvPr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88360" y="4137677"/>
              <a:ext cx="3991140" cy="108375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CEA04D-6A53-4216-8C0C-008A24AF51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094" b="20671"/>
            <a:stretch/>
          </p:blipFill>
          <p:spPr>
            <a:xfrm>
              <a:off x="1877369" y="5289677"/>
              <a:ext cx="3990473" cy="315976"/>
            </a:xfrm>
            <a:prstGeom prst="rect">
              <a:avLst/>
            </a:prstGeom>
          </p:spPr>
        </p:pic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6D2B0584-D9EE-416E-975E-F0005E07C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8343" y="1558021"/>
              <a:ext cx="4136232" cy="4104000"/>
            </a:xfrm>
            <a:prstGeom prst="rect">
              <a:avLst/>
            </a:prstGeom>
            <a:solidFill>
              <a:schemeClr val="accent1">
                <a:alpha val="48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F07148-3FC7-455D-817B-8EC7D73A8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8400" y="2514379"/>
              <a:ext cx="2830161" cy="1515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623D86-A5B5-4E42-B4BB-CD246E371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5081" y="3766063"/>
              <a:ext cx="2138062" cy="18803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8C093D4-435F-4B2F-B6CA-E0EC326C7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48399" y="1691221"/>
              <a:ext cx="1724229" cy="7202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C832602-2DFB-466A-A63E-262B6C888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8327" y="1655221"/>
              <a:ext cx="1223568" cy="77836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BAAF55D-CF21-4A36-8EE1-0E8313999A07}"/>
              </a:ext>
            </a:extLst>
          </p:cNvPr>
          <p:cNvSpPr/>
          <p:nvPr/>
        </p:nvSpPr>
        <p:spPr>
          <a:xfrm>
            <a:off x="76200" y="6394122"/>
            <a:ext cx="5228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gov.uk/cma-cases/fake-and-misleading-online-reviews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268" y="228600"/>
            <a:ext cx="10769680" cy="707886"/>
          </a:xfrm>
          <a:prstGeom prst="rect">
            <a:avLst/>
          </a:prstGeom>
          <a:solidFill>
            <a:srgbClr val="1579BB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AND MARKETS AUTHORITY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AAF55D-CF21-4A36-8EE1-0E8313999A07}"/>
              </a:ext>
            </a:extLst>
          </p:cNvPr>
          <p:cNvSpPr/>
          <p:nvPr/>
        </p:nvSpPr>
        <p:spPr>
          <a:xfrm>
            <a:off x="76200" y="6394122"/>
            <a:ext cx="5228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gov.uk/cma-cases/fake-and-misleading-online-reviews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0225B3-D192-41F7-8D81-59932279B7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1313043"/>
            <a:ext cx="6096000" cy="47045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198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200400"/>
            <a:ext cx="5245731" cy="1738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400"/>
              </a:lnSpc>
              <a:defRPr/>
            </a:pP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</a:p>
          <a:p>
            <a:pPr>
              <a:lnSpc>
                <a:spcPts val="6400"/>
              </a:lnSpc>
              <a:defRPr/>
            </a:pP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0" y="4800600"/>
            <a:ext cx="1517770" cy="457200"/>
            <a:chOff x="6663395" y="4355417"/>
            <a:chExt cx="1517770" cy="457200"/>
          </a:xfrm>
        </p:grpSpPr>
        <p:sp>
          <p:nvSpPr>
            <p:cNvPr id="3" name="Rectangle 2"/>
            <p:cNvSpPr/>
            <p:nvPr/>
          </p:nvSpPr>
          <p:spPr>
            <a:xfrm>
              <a:off x="7723965" y="4355417"/>
              <a:ext cx="457200" cy="457200"/>
            </a:xfrm>
            <a:prstGeom prst="rect">
              <a:avLst/>
            </a:prstGeom>
            <a:solidFill>
              <a:srgbClr val="010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93680" y="4355417"/>
              <a:ext cx="457200" cy="457200"/>
            </a:xfrm>
            <a:prstGeom prst="rect">
              <a:avLst/>
            </a:prstGeom>
            <a:solidFill>
              <a:srgbClr val="EB3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EB3D07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63395" y="4355417"/>
              <a:ext cx="4572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4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6C29FD-2E0F-460A-92C1-1A2CF0C459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036" y="1206972"/>
            <a:ext cx="3050651" cy="4938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268" y="228600"/>
            <a:ext cx="10769680" cy="707886"/>
          </a:xfrm>
          <a:prstGeom prst="rect">
            <a:avLst/>
          </a:prstGeom>
          <a:solidFill>
            <a:srgbClr val="1579BB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COMPETITION AND MARKETS AUTHORITY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10F8EF-B580-4E90-8D7E-83DD8CF9B1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422" y="1206972"/>
            <a:ext cx="2708687" cy="3819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5F26A4-C0D2-4FB4-B07E-D135DB0FBB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42" y="1197140"/>
            <a:ext cx="3783654" cy="39335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175E1F-E59C-4B1C-AD1E-D4DC6F7058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417" y="3183556"/>
            <a:ext cx="3247767" cy="33518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079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08288" y="228600"/>
            <a:ext cx="6080512" cy="707886"/>
          </a:xfrm>
          <a:prstGeom prst="rect">
            <a:avLst/>
          </a:prstGeom>
          <a:solidFill>
            <a:srgbClr val="EB3D07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BUREAU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295400"/>
            <a:ext cx="5029200" cy="2057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>
              <a:lnSpc>
                <a:spcPts val="2800"/>
              </a:lnSpc>
              <a:spcBef>
                <a:spcPts val="1800"/>
              </a:spcBef>
              <a:buClr>
                <a:srgbClr val="F8501C"/>
              </a:buClr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Permitting a representation to be made – s 52(1.2)</a:t>
            </a:r>
          </a:p>
          <a:p>
            <a:pPr marL="225425" indent="-225425">
              <a:lnSpc>
                <a:spcPts val="2800"/>
              </a:lnSpc>
              <a:spcBef>
                <a:spcPts val="1800"/>
              </a:spcBef>
              <a:buClr>
                <a:srgbClr val="F8501C"/>
              </a:buClr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riminal and civil</a:t>
            </a:r>
          </a:p>
          <a:p>
            <a:pPr marL="225425" indent="-225425">
              <a:lnSpc>
                <a:spcPts val="2800"/>
              </a:lnSpc>
              <a:spcBef>
                <a:spcPts val="1800"/>
              </a:spcBef>
              <a:buClr>
                <a:srgbClr val="F8501C"/>
              </a:buClr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facts…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289538"/>
            <a:ext cx="6288635" cy="2209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394939" y="3196618"/>
            <a:ext cx="1254369" cy="0"/>
          </a:xfrm>
          <a:prstGeom prst="line">
            <a:avLst/>
          </a:prstGeom>
          <a:ln w="38100">
            <a:solidFill>
              <a:srgbClr val="F85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868" y="3952312"/>
            <a:ext cx="3555532" cy="24312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523" y="3875837"/>
            <a:ext cx="3311014" cy="256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0318" y="228600"/>
            <a:ext cx="8007641" cy="707886"/>
          </a:xfrm>
          <a:prstGeom prst="rect">
            <a:avLst/>
          </a:prstGeom>
          <a:solidFill>
            <a:srgbClr val="010B6F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TRADE COMMISSION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29565"/>
            <a:ext cx="891844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0318" y="228600"/>
            <a:ext cx="8007641" cy="707886"/>
          </a:xfrm>
          <a:prstGeom prst="rect">
            <a:avLst/>
          </a:prstGeom>
          <a:solidFill>
            <a:srgbClr val="010B6F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FEDERAL TRADE COMMISSION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14"/>
          <a:stretch/>
        </p:blipFill>
        <p:spPr>
          <a:xfrm flipH="1">
            <a:off x="3505200" y="1143000"/>
            <a:ext cx="7772400" cy="556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4600" y="2371146"/>
            <a:ext cx="2795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FTC ACT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9283" y="3960159"/>
            <a:ext cx="3530133" cy="251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dvertisers</a:t>
            </a: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retailers</a:t>
            </a:r>
          </a:p>
          <a:p>
            <a:pPr algn="r">
              <a:lnSpc>
                <a:spcPts val="2100"/>
              </a:lnSpc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advertising agencies</a:t>
            </a: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endorsers and influencers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shopping channel</a:t>
            </a: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catalog 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sites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individual corporate offices</a:t>
            </a: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certain platforms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1545125"/>
            <a:ext cx="3842719" cy="1643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DEPENDING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FACTS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41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220053"/>
            <a:ext cx="7502567" cy="1738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400"/>
              </a:lnSpc>
              <a:defRPr/>
            </a:pP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 and</a:t>
            </a:r>
          </a:p>
          <a:p>
            <a:pPr>
              <a:lnSpc>
                <a:spcPts val="6400"/>
              </a:lnSpc>
              <a:defRPr/>
            </a:pP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SECURITY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0" y="4800600"/>
            <a:ext cx="1517770" cy="457200"/>
            <a:chOff x="6663395" y="4355417"/>
            <a:chExt cx="1517770" cy="457200"/>
          </a:xfrm>
        </p:grpSpPr>
        <p:sp>
          <p:nvSpPr>
            <p:cNvPr id="3" name="Rectangle 2"/>
            <p:cNvSpPr/>
            <p:nvPr/>
          </p:nvSpPr>
          <p:spPr>
            <a:xfrm>
              <a:off x="7723965" y="4355417"/>
              <a:ext cx="457200" cy="457200"/>
            </a:xfrm>
            <a:prstGeom prst="rect">
              <a:avLst/>
            </a:prstGeom>
            <a:solidFill>
              <a:srgbClr val="010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93680" y="4355417"/>
              <a:ext cx="457200" cy="457200"/>
            </a:xfrm>
            <a:prstGeom prst="rect">
              <a:avLst/>
            </a:prstGeom>
            <a:solidFill>
              <a:srgbClr val="EB3D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EB3D07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63395" y="4355417"/>
              <a:ext cx="4572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2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42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1600201"/>
            <a:ext cx="6484310" cy="4052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578" y="6412907"/>
            <a:ext cx="373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FTC v. Equifax, Inc.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(stipulated order)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0318" y="228600"/>
            <a:ext cx="8007641" cy="707886"/>
          </a:xfrm>
          <a:prstGeom prst="rect">
            <a:avLst/>
          </a:prstGeom>
          <a:solidFill>
            <a:srgbClr val="010B6F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FEDERAL TRADE COMMISSION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43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249584"/>
            <a:ext cx="762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FTC and State of New York v. Google LLC and YouTube LLC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(stipulated order)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90" b="10866"/>
          <a:stretch/>
        </p:blipFill>
        <p:spPr>
          <a:xfrm>
            <a:off x="2438400" y="1793619"/>
            <a:ext cx="7602725" cy="28469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70318" y="228600"/>
            <a:ext cx="8007641" cy="707886"/>
          </a:xfrm>
          <a:prstGeom prst="rect">
            <a:avLst/>
          </a:prstGeom>
          <a:solidFill>
            <a:srgbClr val="010B6F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FEDERAL TRADE COMMISSION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458" y="4473077"/>
            <a:ext cx="3900748" cy="1405513"/>
          </a:xfrm>
          <a:prstGeom prst="rect">
            <a:avLst/>
          </a:prstGeom>
          <a:solidFill>
            <a:srgbClr val="F8501C"/>
          </a:solidFill>
        </p:spPr>
        <p:txBody>
          <a:bodyPr wrap="none" lIns="182880" tIns="182880" rIns="182880" bIns="9144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170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million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penalty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44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324600"/>
            <a:ext cx="343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FTC v. </a:t>
            </a:r>
            <a:r>
              <a:rPr lang="en-US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(stipulated order)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1" y="1676401"/>
            <a:ext cx="7770741" cy="29231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70318" y="228600"/>
            <a:ext cx="8007641" cy="707886"/>
          </a:xfrm>
          <a:prstGeom prst="rect">
            <a:avLst/>
          </a:prstGeom>
          <a:solidFill>
            <a:srgbClr val="010B6F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FEDERAL TRADE COMMISSION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7207" y="4419600"/>
            <a:ext cx="3971280" cy="1405513"/>
          </a:xfrm>
          <a:prstGeom prst="rect">
            <a:avLst/>
          </a:prstGeom>
          <a:solidFill>
            <a:srgbClr val="F8501C"/>
          </a:solidFill>
        </p:spPr>
        <p:txBody>
          <a:bodyPr wrap="none" lIns="182880" tIns="182880" rIns="182880" bIns="9144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  <a:r>
              <a:rPr lang="en-US" sz="4800" b="1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billion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penalty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45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268" y="228600"/>
            <a:ext cx="10769680" cy="707886"/>
          </a:xfrm>
          <a:prstGeom prst="rect">
            <a:avLst/>
          </a:prstGeom>
          <a:solidFill>
            <a:srgbClr val="1579BB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AND MARKETS AUTHORITY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06B0B3-C1EA-4051-92FE-758DF5FF21F4}"/>
              </a:ext>
            </a:extLst>
          </p:cNvPr>
          <p:cNvSpPr/>
          <p:nvPr/>
        </p:nvSpPr>
        <p:spPr>
          <a:xfrm>
            <a:off x="76200" y="6368366"/>
            <a:ext cx="7995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gov.uk/cma-cases/online-dating-services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A90BD6-12EA-4B77-B418-353E356B8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44" y="1169378"/>
            <a:ext cx="2619375" cy="12287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631409" y="1169378"/>
            <a:ext cx="4544591" cy="5282843"/>
            <a:chOff x="6562951" y="1165013"/>
            <a:chExt cx="4544591" cy="5282843"/>
          </a:xfrm>
        </p:grpSpPr>
        <p:sp>
          <p:nvSpPr>
            <p:cNvPr id="8" name="Slide Number Placeholder 4">
              <a:extLst>
                <a:ext uri="{FF2B5EF4-FFF2-40B4-BE49-F238E27FC236}">
                  <a16:creationId xmlns:a16="http://schemas.microsoft.com/office/drawing/2014/main" id="{E4B7E8DD-8E36-475E-9433-3AF6378F3007}"/>
                </a:ext>
              </a:extLst>
            </p:cNvPr>
            <p:cNvSpPr txBox="1">
              <a:spLocks/>
            </p:cNvSpPr>
            <p:nvPr/>
          </p:nvSpPr>
          <p:spPr>
            <a:xfrm>
              <a:off x="7987816" y="5971606"/>
              <a:ext cx="2133600" cy="47625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2800" b="1" kern="1200" spc="-3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810D701-C7B0-4B01-813B-6B55A710382E}" type="slidenum">
                <a:rPr lang="en-US" smtClean="0"/>
                <a:pPr/>
                <a:t>45</a:t>
              </a:fld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C87B7D-D4C7-4993-A2B7-17724CAAE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2951" y="1165013"/>
              <a:ext cx="4544591" cy="43979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356C286-B377-4CF7-BD1A-BC8B88A84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7495" y="1588697"/>
              <a:ext cx="4455504" cy="4847656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FFA1629-654C-4EC9-9953-24879BB4AA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1" y="3798881"/>
            <a:ext cx="6705600" cy="1756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7964" y="1243728"/>
            <a:ext cx="3124200" cy="1822177"/>
          </a:xfrm>
          <a:prstGeom prst="rect">
            <a:avLst/>
          </a:prstGeom>
          <a:ln w="825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33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46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268" y="228600"/>
            <a:ext cx="10769680" cy="707886"/>
          </a:xfrm>
          <a:prstGeom prst="rect">
            <a:avLst/>
          </a:prstGeom>
          <a:solidFill>
            <a:srgbClr val="1579BB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AND MARKETS AUTHORITY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7631BD-4FEE-4E0A-8BF6-A17987DFDB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1424482"/>
            <a:ext cx="3886200" cy="4695826"/>
          </a:xfrm>
          <a:prstGeom prst="rect">
            <a:avLst/>
          </a:prstGeom>
          <a:ln w="15875">
            <a:solidFill>
              <a:srgbClr val="1B7BB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44F4F0-C1C2-4E3D-8768-A65AF2DF77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447800"/>
            <a:ext cx="4038600" cy="47058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06B0B3-C1EA-4051-92FE-758DF5FF21F4}"/>
              </a:ext>
            </a:extLst>
          </p:cNvPr>
          <p:cNvSpPr/>
          <p:nvPr/>
        </p:nvSpPr>
        <p:spPr>
          <a:xfrm>
            <a:off x="76200" y="6368366"/>
            <a:ext cx="7995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gov.uk/cma-cases/online-platforms-and-digital-advertising-market-study</a:t>
            </a:r>
          </a:p>
        </p:txBody>
      </p:sp>
    </p:spTree>
    <p:extLst>
      <p:ext uri="{BB962C8B-B14F-4D97-AF65-F5344CB8AC3E}">
        <p14:creationId xmlns:p14="http://schemas.microsoft.com/office/powerpoint/2010/main" val="37429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509C-FC10-4200-9A28-687DFACC5046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08288" y="228600"/>
            <a:ext cx="6080512" cy="707886"/>
          </a:xfrm>
          <a:prstGeom prst="rect">
            <a:avLst/>
          </a:prstGeom>
          <a:solidFill>
            <a:srgbClr val="EB3D07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BUREAU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512277"/>
            <a:ext cx="6070213" cy="405032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12277"/>
            <a:ext cx="57912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988" indent="-280988">
              <a:buClr>
                <a:srgbClr val="EB3D07"/>
              </a:buClr>
            </a:pPr>
            <a:r>
              <a:rPr lang="en-CA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Facebook settlement</a:t>
            </a:r>
          </a:p>
          <a:p>
            <a:pPr marL="280988" indent="-280988">
              <a:buClr>
                <a:srgbClr val="EB3D07"/>
              </a:buClr>
            </a:pPr>
            <a:r>
              <a:rPr lang="en-CA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$9 million, $500,000 in costs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1222" y="2819400"/>
            <a:ext cx="3724866" cy="230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3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509C-FC10-4200-9A28-687DFACC5046}" type="slidenum">
              <a:rPr kumimoji="0" lang="en-US" sz="2800" b="1" i="0" u="none" strike="noStrike" kern="1200" cap="none" spc="-3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28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8288" y="228600"/>
            <a:ext cx="6080512" cy="707886"/>
          </a:xfrm>
          <a:prstGeom prst="rect">
            <a:avLst/>
          </a:prstGeom>
          <a:solidFill>
            <a:srgbClr val="EB3D07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COMPETITION BUREAU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7628" y="1413758"/>
            <a:ext cx="6380372" cy="48400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  <a:spcBef>
                <a:spcPts val="1800"/>
              </a:spcBef>
              <a:buClr>
                <a:srgbClr val="F8501C"/>
              </a:buClr>
            </a:pPr>
            <a:r>
              <a:rPr lang="en-CA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Impression that users could control who could see and access their personal information when using privacy features</a:t>
            </a:r>
          </a:p>
          <a:p>
            <a:pPr lvl="1">
              <a:lnSpc>
                <a:spcPts val="2900"/>
              </a:lnSpc>
              <a:spcBef>
                <a:spcPts val="1800"/>
              </a:spcBef>
              <a:buClr>
                <a:srgbClr val="EB3D07"/>
              </a:buClr>
            </a:pPr>
            <a:r>
              <a:rPr lang="en-CA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“Privacy Settings” page, the “About” page, the audience selector menu on posts, among others</a:t>
            </a:r>
          </a:p>
          <a:p>
            <a:pPr>
              <a:lnSpc>
                <a:spcPts val="2900"/>
              </a:lnSpc>
              <a:spcBef>
                <a:spcPts val="1800"/>
              </a:spcBef>
              <a:buClr>
                <a:srgbClr val="F8501C"/>
              </a:buClr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consumers really understand?</a:t>
            </a:r>
          </a:p>
          <a:p>
            <a:pPr lvl="1">
              <a:lnSpc>
                <a:spcPts val="2900"/>
              </a:lnSpc>
              <a:spcBef>
                <a:spcPts val="1800"/>
              </a:spcBef>
              <a:buClr>
                <a:srgbClr val="F8501C"/>
              </a:buClr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happening with their data, collection how often, by whom, how it’s being used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590" y="1413759"/>
            <a:ext cx="3802210" cy="33868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590" y="4953000"/>
            <a:ext cx="3825656" cy="8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2200" y="152400"/>
            <a:ext cx="203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1" y="1570892"/>
            <a:ext cx="1342857" cy="70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512" y="2930769"/>
            <a:ext cx="687261" cy="692444"/>
          </a:xfrm>
          <a:prstGeom prst="rect">
            <a:avLst/>
          </a:prstGeom>
        </p:spPr>
      </p:pic>
      <p:pic>
        <p:nvPicPr>
          <p:cNvPr id="2050" name="Picture 2" descr="Competition and Markets Authority - Wikipedi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7019" y="4254882"/>
            <a:ext cx="1249244" cy="64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3489" y="5715000"/>
            <a:ext cx="2590172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5223196" y="1524000"/>
            <a:ext cx="4530404" cy="851515"/>
          </a:xfrm>
          <a:prstGeom prst="rect">
            <a:avLst/>
          </a:prstGeom>
          <a:solidFill>
            <a:srgbClr val="1B7BB6"/>
          </a:solidFill>
        </p:spPr>
        <p:txBody>
          <a:bodyPr wrap="square" tIns="91440" bIns="9144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600" b="1" dirty="0">
                <a:solidFill>
                  <a:schemeClr val="bg1"/>
                </a:solidFill>
              </a:rPr>
              <a:t>Michael Binetti</a:t>
            </a:r>
          </a:p>
          <a:p>
            <a:pPr>
              <a:lnSpc>
                <a:spcPts val="26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mbinetti@agmlawyers.com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229056" y="2895600"/>
            <a:ext cx="4524542" cy="851515"/>
          </a:xfrm>
          <a:prstGeom prst="rect">
            <a:avLst/>
          </a:prstGeom>
          <a:solidFill>
            <a:srgbClr val="1B7BB6"/>
          </a:solidFill>
        </p:spPr>
        <p:txBody>
          <a:bodyPr wrap="square" tIns="91440" bIns="9144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600" b="1" dirty="0" smtClean="0">
                <a:solidFill>
                  <a:schemeClr val="bg1"/>
                </a:solidFill>
              </a:rPr>
              <a:t>Lesley Fair</a:t>
            </a:r>
            <a:endParaRPr lang="en-US" sz="2600" b="1" dirty="0">
              <a:solidFill>
                <a:schemeClr val="bg1"/>
              </a:solidFill>
            </a:endParaRPr>
          </a:p>
          <a:p>
            <a:pPr>
              <a:lnSpc>
                <a:spcPts val="26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lfair@ftc.gov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211472" y="4179630"/>
            <a:ext cx="4542127" cy="851515"/>
          </a:xfrm>
          <a:prstGeom prst="rect">
            <a:avLst/>
          </a:prstGeom>
          <a:solidFill>
            <a:srgbClr val="1B7BB6"/>
          </a:solidFill>
        </p:spPr>
        <p:txBody>
          <a:bodyPr wrap="square" tIns="91440" bIns="9144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600" b="1" dirty="0" smtClean="0">
                <a:solidFill>
                  <a:schemeClr val="bg1"/>
                </a:solidFill>
              </a:rPr>
              <a:t>George Lusty</a:t>
            </a:r>
            <a:endParaRPr lang="en-US" sz="2600" b="1" dirty="0">
              <a:solidFill>
                <a:schemeClr val="bg1"/>
              </a:solidFill>
            </a:endParaRPr>
          </a:p>
          <a:p>
            <a:pPr>
              <a:lnSpc>
                <a:spcPts val="26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george.lusty@cma.gov.uk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5223195" y="5463660"/>
            <a:ext cx="4530403" cy="851515"/>
          </a:xfrm>
          <a:prstGeom prst="rect">
            <a:avLst/>
          </a:prstGeom>
          <a:solidFill>
            <a:srgbClr val="1B7BB6"/>
          </a:solidFill>
        </p:spPr>
        <p:txBody>
          <a:bodyPr wrap="square" tIns="91440" bIns="9144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600" b="1" dirty="0" smtClean="0">
                <a:solidFill>
                  <a:schemeClr val="bg1"/>
                </a:solidFill>
              </a:rPr>
              <a:t>Nicola Pfeifer</a:t>
            </a:r>
            <a:endParaRPr lang="en-US" sz="2600" b="1" dirty="0">
              <a:solidFill>
                <a:schemeClr val="bg1"/>
              </a:solidFill>
            </a:endParaRPr>
          </a:p>
          <a:p>
            <a:pPr>
              <a:lnSpc>
                <a:spcPts val="26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Nicola.Pfeifer@canada.ca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371600"/>
            <a:ext cx="5029200" cy="5111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936" y="6322327"/>
            <a:ext cx="378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Leaf Organics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(complaint filed)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0318" y="228600"/>
            <a:ext cx="8007641" cy="707886"/>
          </a:xfrm>
          <a:prstGeom prst="rect">
            <a:avLst/>
          </a:prstGeom>
          <a:solidFill>
            <a:srgbClr val="010B6F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TRADE COMMISSION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357188"/>
            <a:ext cx="474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FTC v. Ponte Investments, LLC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(complaint filed)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615" y="1828800"/>
            <a:ext cx="5479926" cy="324863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828800"/>
            <a:ext cx="5077250" cy="3267456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70318" y="228600"/>
            <a:ext cx="8007641" cy="707886"/>
          </a:xfrm>
          <a:prstGeom prst="rect">
            <a:avLst/>
          </a:prstGeom>
          <a:solidFill>
            <a:srgbClr val="010B6F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TRADE COMMISSION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8288" y="228600"/>
            <a:ext cx="6080512" cy="707886"/>
          </a:xfrm>
          <a:prstGeom prst="rect">
            <a:avLst/>
          </a:prstGeom>
          <a:solidFill>
            <a:srgbClr val="EB3D07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BUREAU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9599" y="2786556"/>
            <a:ext cx="5225269" cy="3649797"/>
            <a:chOff x="575149" y="2170798"/>
            <a:chExt cx="5225269" cy="3649797"/>
          </a:xfrm>
        </p:grpSpPr>
        <p:sp>
          <p:nvSpPr>
            <p:cNvPr id="7" name="Rectangle 6"/>
            <p:cNvSpPr/>
            <p:nvPr/>
          </p:nvSpPr>
          <p:spPr>
            <a:xfrm>
              <a:off x="575149" y="2170798"/>
              <a:ext cx="5225269" cy="364979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/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1153" y="2781622"/>
              <a:ext cx="4997202" cy="28964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4582" y="2255491"/>
              <a:ext cx="3466267" cy="5283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589279" y="1554123"/>
            <a:ext cx="5451088" cy="96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marR="0" lvl="0" indent="-225425" defTabSz="914400" eaLnBrk="1" fontAlgn="auto" latinLnBrk="0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>
                <a:srgbClr val="EB3D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Working with partners</a:t>
            </a:r>
          </a:p>
          <a:p>
            <a:pPr marL="225425" marR="0" lvl="0" indent="-225425" defTabSz="914400" eaLnBrk="1" fontAlgn="auto" latinLnBrk="0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>
                <a:srgbClr val="EB3D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Price gouging provincial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2800" y="3216065"/>
            <a:ext cx="3445420" cy="3037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223000" y="1554123"/>
            <a:ext cx="5664200" cy="1405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marR="0" lvl="0" indent="-225425" defTabSz="914400" eaLnBrk="1" fontAlgn="auto" latinLnBrk="0" hangingPunct="1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Clr>
                <a:srgbClr val="EB3D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8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letters sent to companies</a:t>
            </a:r>
          </a:p>
          <a:p>
            <a:pPr marL="225425" marR="0" lvl="0" indent="-225425" defTabSz="914400" eaLnBrk="1" fontAlgn="auto" latinLnBrk="0" hangingPunct="1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Clr>
                <a:srgbClr val="EB3D0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kumimoji="0" lang="en-CA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approved treatment, no cure, illegitimate tests</a:t>
            </a:r>
            <a:endParaRPr kumimoji="0" lang="en-CA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7268" y="228600"/>
            <a:ext cx="10769680" cy="707886"/>
          </a:xfrm>
          <a:prstGeom prst="rect">
            <a:avLst/>
          </a:prstGeom>
          <a:solidFill>
            <a:srgbClr val="1579BB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AND MARKETS AUTHORITY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D1557-F52F-46DF-B272-4B855D3E8F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458686"/>
            <a:ext cx="4176732" cy="49776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2217E4D-47B4-4AFA-B0EA-D10126C9A959}"/>
              </a:ext>
            </a:extLst>
          </p:cNvPr>
          <p:cNvGraphicFramePr/>
          <p:nvPr>
            <p:extLst/>
          </p:nvPr>
        </p:nvGraphicFramePr>
        <p:xfrm>
          <a:off x="5867400" y="2057400"/>
          <a:ext cx="56800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56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509C-FC10-4200-9A28-687DFACC5046}" type="slidenum">
              <a:rPr lang="en-US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7268" y="228600"/>
            <a:ext cx="10769680" cy="707886"/>
          </a:xfrm>
          <a:prstGeom prst="rect">
            <a:avLst/>
          </a:prstGeom>
          <a:solidFill>
            <a:srgbClr val="1579BB"/>
          </a:solidFill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AND MARKETS AUTHORITY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2E796-36DF-4718-9693-1E15F94262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284891"/>
            <a:ext cx="3425435" cy="5314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86EE70-FDF2-4D2F-8272-96C13CEA46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1292265"/>
            <a:ext cx="5368621" cy="2590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F554AF-988D-4BB2-BD38-89D6A1AB37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077" y="4071030"/>
            <a:ext cx="5147196" cy="25282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107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BA Design Template">
  <a:themeElements>
    <a:clrScheme name="ABA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A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A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A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A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Microsoft Office PowerPoint</Application>
  <PresentationFormat>Widescreen</PresentationFormat>
  <Paragraphs>234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Times New Roman</vt:lpstr>
      <vt:lpstr>Wingdings</vt:lpstr>
      <vt:lpstr>Office Theme</vt:lpstr>
      <vt:lpstr>1_ABA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2020-05-21T17:17:01Z</dcterms:created>
  <dcterms:modified xsi:type="dcterms:W3CDTF">2020-05-22T13:16:25Z</dcterms:modified>
</cp:coreProperties>
</file>