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864" r:id="rId3"/>
    <p:sldMasterId id="2147483876" r:id="rId4"/>
  </p:sldMasterIdLst>
  <p:notesMasterIdLst>
    <p:notesMasterId r:id="rId56"/>
  </p:notesMasterIdLst>
  <p:sldIdLst>
    <p:sldId id="308" r:id="rId5"/>
    <p:sldId id="392" r:id="rId6"/>
    <p:sldId id="394" r:id="rId7"/>
    <p:sldId id="591" r:id="rId8"/>
    <p:sldId id="592" r:id="rId9"/>
    <p:sldId id="604" r:id="rId10"/>
    <p:sldId id="581" r:id="rId11"/>
    <p:sldId id="598" r:id="rId12"/>
    <p:sldId id="599" r:id="rId13"/>
    <p:sldId id="600" r:id="rId14"/>
    <p:sldId id="602" r:id="rId15"/>
    <p:sldId id="603" r:id="rId16"/>
    <p:sldId id="593" r:id="rId17"/>
    <p:sldId id="596" r:id="rId18"/>
    <p:sldId id="597" r:id="rId19"/>
    <p:sldId id="421" r:id="rId20"/>
    <p:sldId id="605" r:id="rId21"/>
    <p:sldId id="606" r:id="rId22"/>
    <p:sldId id="608" r:id="rId23"/>
    <p:sldId id="539" r:id="rId24"/>
    <p:sldId id="641" r:id="rId25"/>
    <p:sldId id="609" r:id="rId26"/>
    <p:sldId id="610" r:id="rId27"/>
    <p:sldId id="543" r:id="rId28"/>
    <p:sldId id="611" r:id="rId29"/>
    <p:sldId id="517" r:id="rId30"/>
    <p:sldId id="625" r:id="rId31"/>
    <p:sldId id="626" r:id="rId32"/>
    <p:sldId id="628" r:id="rId33"/>
    <p:sldId id="627" r:id="rId34"/>
    <p:sldId id="639" r:id="rId35"/>
    <p:sldId id="640" r:id="rId36"/>
    <p:sldId id="613" r:id="rId37"/>
    <p:sldId id="620" r:id="rId38"/>
    <p:sldId id="619" r:id="rId39"/>
    <p:sldId id="529" r:id="rId40"/>
    <p:sldId id="642" r:id="rId41"/>
    <p:sldId id="629" r:id="rId42"/>
    <p:sldId id="630" r:id="rId43"/>
    <p:sldId id="631" r:id="rId44"/>
    <p:sldId id="533" r:id="rId45"/>
    <p:sldId id="638" r:id="rId46"/>
    <p:sldId id="635" r:id="rId47"/>
    <p:sldId id="636" r:id="rId48"/>
    <p:sldId id="633" r:id="rId49"/>
    <p:sldId id="634" r:id="rId50"/>
    <p:sldId id="637" r:id="rId51"/>
    <p:sldId id="585" r:id="rId52"/>
    <p:sldId id="643" r:id="rId53"/>
    <p:sldId id="515" r:id="rId54"/>
    <p:sldId id="32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68"/>
    <a:srgbClr val="E81F1F"/>
    <a:srgbClr val="C9F1FF"/>
    <a:srgbClr val="009AD0"/>
    <a:srgbClr val="A50021"/>
    <a:srgbClr val="CC0000"/>
    <a:srgbClr val="4F81BD"/>
    <a:srgbClr val="EB3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2663" autoAdjust="0"/>
  </p:normalViewPr>
  <p:slideViewPr>
    <p:cSldViewPr showGuides="1">
      <p:cViewPr varScale="1">
        <p:scale>
          <a:sx n="97" d="100"/>
          <a:sy n="97" d="100"/>
        </p:scale>
        <p:origin x="734" y="8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94C44-4BA2-454B-9239-DF93BD1B2CE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4AE753-1193-46EE-BCC1-3E2090C4EFED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2017: Allegations by Competition Bureau </a:t>
          </a:r>
          <a:endParaRPr lang="en-US" b="1" dirty="0">
            <a:latin typeface="Century Gothic" panose="020B0502020202020204" pitchFamily="34" charset="0"/>
          </a:endParaRPr>
        </a:p>
      </dgm:t>
    </dgm:pt>
    <dgm:pt modelId="{96B9B62E-90D0-4BD9-A40F-59E0A2ED1F55}" type="parTrans" cxnId="{DBE4B05E-09C4-4996-B193-DB61DF854428}">
      <dgm:prSet/>
      <dgm:spPr/>
      <dgm:t>
        <a:bodyPr/>
        <a:lstStyle/>
        <a:p>
          <a:endParaRPr lang="en-US"/>
        </a:p>
      </dgm:t>
    </dgm:pt>
    <dgm:pt modelId="{06D8714E-7012-4751-84CB-2B805C87F8CC}" type="sibTrans" cxnId="{DBE4B05E-09C4-4996-B193-DB61DF854428}">
      <dgm:prSet/>
      <dgm:spPr/>
      <dgm:t>
        <a:bodyPr/>
        <a:lstStyle/>
        <a:p>
          <a:endParaRPr lang="en-US"/>
        </a:p>
      </dgm:t>
    </dgm:pt>
    <dgm:pt modelId="{30C9C10B-9A54-4C26-ACC6-923EE45FB82C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Agreed to pay $4.5 million Administrative Monetary Penalty (AMP)/costs</a:t>
          </a:r>
          <a:endParaRPr lang="en-US" b="1" dirty="0">
            <a:latin typeface="Century Gothic" panose="020B0502020202020204" pitchFamily="34" charset="0"/>
          </a:endParaRPr>
        </a:p>
      </dgm:t>
    </dgm:pt>
    <dgm:pt modelId="{0CCE05AC-8177-479B-8235-097DDEE5B5A3}" type="parTrans" cxnId="{889F2DB9-955E-45AE-8806-00304C370F75}">
      <dgm:prSet/>
      <dgm:spPr/>
      <dgm:t>
        <a:bodyPr/>
        <a:lstStyle/>
        <a:p>
          <a:endParaRPr lang="en-US"/>
        </a:p>
      </dgm:t>
    </dgm:pt>
    <dgm:pt modelId="{3A9F7DB3-2E72-421F-9CAD-9B6FD843D4FB}" type="sibTrans" cxnId="{889F2DB9-955E-45AE-8806-00304C370F75}">
      <dgm:prSet/>
      <dgm:spPr/>
      <dgm:t>
        <a:bodyPr/>
        <a:lstStyle/>
        <a:p>
          <a:endParaRPr lang="en-US"/>
        </a:p>
      </dgm:t>
    </dgm:pt>
    <dgm:pt modelId="{6985C238-0D2B-4680-8DD9-D196D21FA15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Century Gothic" panose="020B0502020202020204" pitchFamily="34" charset="0"/>
            </a:rPr>
            <a:t>Binding for 10 years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Century Gothic" panose="020B0502020202020204" pitchFamily="34" charset="0"/>
            </a:rPr>
            <a:t>for sleep sets and major appliances</a:t>
          </a:r>
        </a:p>
      </dgm:t>
    </dgm:pt>
    <dgm:pt modelId="{5860A7D7-E62C-4957-9E9A-578139A70BAE}" type="parTrans" cxnId="{818497A5-2ED0-4BF7-AB86-46F50809D36C}">
      <dgm:prSet/>
      <dgm:spPr/>
      <dgm:t>
        <a:bodyPr/>
        <a:lstStyle/>
        <a:p>
          <a:endParaRPr lang="en-US"/>
        </a:p>
      </dgm:t>
    </dgm:pt>
    <dgm:pt modelId="{3E440E15-A273-40C8-86E8-AD9B43515399}" type="sibTrans" cxnId="{818497A5-2ED0-4BF7-AB86-46F50809D36C}">
      <dgm:prSet/>
      <dgm:spPr/>
      <dgm:t>
        <a:bodyPr/>
        <a:lstStyle/>
        <a:p>
          <a:endParaRPr lang="en-US"/>
        </a:p>
      </dgm:t>
    </dgm:pt>
    <dgm:pt modelId="{217EB672-3A28-4C4D-B28E-09A1F3D44992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May 2019: Signed a Consent Agreement</a:t>
          </a:r>
          <a:endParaRPr lang="en-US" b="1" dirty="0">
            <a:latin typeface="Century Gothic" panose="020B0502020202020204" pitchFamily="34" charset="0"/>
          </a:endParaRPr>
        </a:p>
      </dgm:t>
    </dgm:pt>
    <dgm:pt modelId="{1449B9BA-7DB1-4E9C-ADC1-C81A9F2B2054}" type="parTrans" cxnId="{CF0CFBA9-5C24-4D17-AC46-D16A8AC85627}">
      <dgm:prSet/>
      <dgm:spPr/>
      <dgm:t>
        <a:bodyPr/>
        <a:lstStyle/>
        <a:p>
          <a:endParaRPr lang="en-US"/>
        </a:p>
      </dgm:t>
    </dgm:pt>
    <dgm:pt modelId="{85107D5C-941F-432E-80CA-3796FEF679A1}" type="sibTrans" cxnId="{CF0CFBA9-5C24-4D17-AC46-D16A8AC85627}">
      <dgm:prSet/>
      <dgm:spPr/>
      <dgm:t>
        <a:bodyPr/>
        <a:lstStyle/>
        <a:p>
          <a:endParaRPr lang="en-US"/>
        </a:p>
      </dgm:t>
    </dgm:pt>
    <dgm:pt modelId="{32AEA4E6-638C-466E-B485-14F92C4A71EA}" type="pres">
      <dgm:prSet presAssocID="{E6A94C44-4BA2-454B-9239-DF93BD1B2CE9}" presName="CompostProcess" presStyleCnt="0">
        <dgm:presLayoutVars>
          <dgm:dir/>
          <dgm:resizeHandles val="exact"/>
        </dgm:presLayoutVars>
      </dgm:prSet>
      <dgm:spPr/>
    </dgm:pt>
    <dgm:pt modelId="{06EE9404-07BF-4CEB-AD4C-C35548804C8F}" type="pres">
      <dgm:prSet presAssocID="{E6A94C44-4BA2-454B-9239-DF93BD1B2CE9}" presName="arrow" presStyleLbl="bgShp" presStyleIdx="0" presStyleCnt="1" custLinFactNeighborX="2236" custLinFactNeighborY="0"/>
      <dgm:spPr/>
    </dgm:pt>
    <dgm:pt modelId="{CCCD72DE-A1CF-45E2-81EA-D55DEB839A1D}" type="pres">
      <dgm:prSet presAssocID="{E6A94C44-4BA2-454B-9239-DF93BD1B2CE9}" presName="linearProcess" presStyleCnt="0"/>
      <dgm:spPr/>
    </dgm:pt>
    <dgm:pt modelId="{AF9042B4-F59E-4F42-A61D-D4ECDB99CAF8}" type="pres">
      <dgm:prSet presAssocID="{2D4AE753-1193-46EE-BCC1-3E2090C4EFE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230A4-00BA-4D7C-9406-4F638EFAA2C2}" type="pres">
      <dgm:prSet presAssocID="{06D8714E-7012-4751-84CB-2B805C87F8CC}" presName="sibTrans" presStyleCnt="0"/>
      <dgm:spPr/>
    </dgm:pt>
    <dgm:pt modelId="{55C77424-0693-4B14-862A-6A0170F74002}" type="pres">
      <dgm:prSet presAssocID="{217EB672-3A28-4C4D-B28E-09A1F3D4499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D4B4-49C4-4124-B2A1-884B8C2121C4}" type="pres">
      <dgm:prSet presAssocID="{85107D5C-941F-432E-80CA-3796FEF679A1}" presName="sibTrans" presStyleCnt="0"/>
      <dgm:spPr/>
    </dgm:pt>
    <dgm:pt modelId="{07B84383-9907-4BAB-875A-36A36B287D8D}" type="pres">
      <dgm:prSet presAssocID="{30C9C10B-9A54-4C26-ACC6-923EE45FB82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9EFE2-FE55-4D33-9780-FAF3052A379F}" type="pres">
      <dgm:prSet presAssocID="{3A9F7DB3-2E72-421F-9CAD-9B6FD843D4FB}" presName="sibTrans" presStyleCnt="0"/>
      <dgm:spPr/>
    </dgm:pt>
    <dgm:pt modelId="{9FAA2336-0268-478F-88DF-5B589623EB6A}" type="pres">
      <dgm:prSet presAssocID="{6985C238-0D2B-4680-8DD9-D196D21FA15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0AFFE-08A7-4A13-887F-F25FA784276A}" type="presOf" srcId="{217EB672-3A28-4C4D-B28E-09A1F3D44992}" destId="{55C77424-0693-4B14-862A-6A0170F74002}" srcOrd="0" destOrd="0" presId="urn:microsoft.com/office/officeart/2005/8/layout/hProcess9"/>
    <dgm:cxn modelId="{818497A5-2ED0-4BF7-AB86-46F50809D36C}" srcId="{E6A94C44-4BA2-454B-9239-DF93BD1B2CE9}" destId="{6985C238-0D2B-4680-8DD9-D196D21FA15E}" srcOrd="3" destOrd="0" parTransId="{5860A7D7-E62C-4957-9E9A-578139A70BAE}" sibTransId="{3E440E15-A273-40C8-86E8-AD9B43515399}"/>
    <dgm:cxn modelId="{B7021025-0E1B-4018-80E5-D18BAECF354B}" type="presOf" srcId="{30C9C10B-9A54-4C26-ACC6-923EE45FB82C}" destId="{07B84383-9907-4BAB-875A-36A36B287D8D}" srcOrd="0" destOrd="0" presId="urn:microsoft.com/office/officeart/2005/8/layout/hProcess9"/>
    <dgm:cxn modelId="{889F2DB9-955E-45AE-8806-00304C370F75}" srcId="{E6A94C44-4BA2-454B-9239-DF93BD1B2CE9}" destId="{30C9C10B-9A54-4C26-ACC6-923EE45FB82C}" srcOrd="2" destOrd="0" parTransId="{0CCE05AC-8177-479B-8235-097DDEE5B5A3}" sibTransId="{3A9F7DB3-2E72-421F-9CAD-9B6FD843D4FB}"/>
    <dgm:cxn modelId="{B83BA165-E0AD-46BD-B325-5B488FC2F669}" type="presOf" srcId="{E6A94C44-4BA2-454B-9239-DF93BD1B2CE9}" destId="{32AEA4E6-638C-466E-B485-14F92C4A71EA}" srcOrd="0" destOrd="0" presId="urn:microsoft.com/office/officeart/2005/8/layout/hProcess9"/>
    <dgm:cxn modelId="{DBE4B05E-09C4-4996-B193-DB61DF854428}" srcId="{E6A94C44-4BA2-454B-9239-DF93BD1B2CE9}" destId="{2D4AE753-1193-46EE-BCC1-3E2090C4EFED}" srcOrd="0" destOrd="0" parTransId="{96B9B62E-90D0-4BD9-A40F-59E0A2ED1F55}" sibTransId="{06D8714E-7012-4751-84CB-2B805C87F8CC}"/>
    <dgm:cxn modelId="{16154A03-95C7-4F38-80E2-27B749CC194D}" type="presOf" srcId="{2D4AE753-1193-46EE-BCC1-3E2090C4EFED}" destId="{AF9042B4-F59E-4F42-A61D-D4ECDB99CAF8}" srcOrd="0" destOrd="0" presId="urn:microsoft.com/office/officeart/2005/8/layout/hProcess9"/>
    <dgm:cxn modelId="{47BE2476-28E4-43F6-B82A-B17C9A3CEAA8}" type="presOf" srcId="{6985C238-0D2B-4680-8DD9-D196D21FA15E}" destId="{9FAA2336-0268-478F-88DF-5B589623EB6A}" srcOrd="0" destOrd="0" presId="urn:microsoft.com/office/officeart/2005/8/layout/hProcess9"/>
    <dgm:cxn modelId="{CF0CFBA9-5C24-4D17-AC46-D16A8AC85627}" srcId="{E6A94C44-4BA2-454B-9239-DF93BD1B2CE9}" destId="{217EB672-3A28-4C4D-B28E-09A1F3D44992}" srcOrd="1" destOrd="0" parTransId="{1449B9BA-7DB1-4E9C-ADC1-C81A9F2B2054}" sibTransId="{85107D5C-941F-432E-80CA-3796FEF679A1}"/>
    <dgm:cxn modelId="{75D72577-CD57-4C25-ACB8-6A7D44B6EA11}" type="presParOf" srcId="{32AEA4E6-638C-466E-B485-14F92C4A71EA}" destId="{06EE9404-07BF-4CEB-AD4C-C35548804C8F}" srcOrd="0" destOrd="0" presId="urn:microsoft.com/office/officeart/2005/8/layout/hProcess9"/>
    <dgm:cxn modelId="{3AA0D8A8-C2A0-4718-9854-F40CA06083F7}" type="presParOf" srcId="{32AEA4E6-638C-466E-B485-14F92C4A71EA}" destId="{CCCD72DE-A1CF-45E2-81EA-D55DEB839A1D}" srcOrd="1" destOrd="0" presId="urn:microsoft.com/office/officeart/2005/8/layout/hProcess9"/>
    <dgm:cxn modelId="{D2B19F38-71D4-4E68-840A-850BEB4374CD}" type="presParOf" srcId="{CCCD72DE-A1CF-45E2-81EA-D55DEB839A1D}" destId="{AF9042B4-F59E-4F42-A61D-D4ECDB99CAF8}" srcOrd="0" destOrd="0" presId="urn:microsoft.com/office/officeart/2005/8/layout/hProcess9"/>
    <dgm:cxn modelId="{3489BFAE-6888-4042-A949-90A36F36C09F}" type="presParOf" srcId="{CCCD72DE-A1CF-45E2-81EA-D55DEB839A1D}" destId="{483230A4-00BA-4D7C-9406-4F638EFAA2C2}" srcOrd="1" destOrd="0" presId="urn:microsoft.com/office/officeart/2005/8/layout/hProcess9"/>
    <dgm:cxn modelId="{0DF3C0F1-193A-44CA-BD04-078305720925}" type="presParOf" srcId="{CCCD72DE-A1CF-45E2-81EA-D55DEB839A1D}" destId="{55C77424-0693-4B14-862A-6A0170F74002}" srcOrd="2" destOrd="0" presId="urn:microsoft.com/office/officeart/2005/8/layout/hProcess9"/>
    <dgm:cxn modelId="{041D100B-B40F-4C93-81C3-9C149AE57BF3}" type="presParOf" srcId="{CCCD72DE-A1CF-45E2-81EA-D55DEB839A1D}" destId="{4481D4B4-49C4-4124-B2A1-884B8C2121C4}" srcOrd="3" destOrd="0" presId="urn:microsoft.com/office/officeart/2005/8/layout/hProcess9"/>
    <dgm:cxn modelId="{46F90D7C-2B33-4092-9DA4-869FB3565819}" type="presParOf" srcId="{CCCD72DE-A1CF-45E2-81EA-D55DEB839A1D}" destId="{07B84383-9907-4BAB-875A-36A36B287D8D}" srcOrd="4" destOrd="0" presId="urn:microsoft.com/office/officeart/2005/8/layout/hProcess9"/>
    <dgm:cxn modelId="{E4F0F5D4-6780-4B5B-A855-61C1E72203E5}" type="presParOf" srcId="{CCCD72DE-A1CF-45E2-81EA-D55DEB839A1D}" destId="{FF29EFE2-FE55-4D33-9780-FAF3052A379F}" srcOrd="5" destOrd="0" presId="urn:microsoft.com/office/officeart/2005/8/layout/hProcess9"/>
    <dgm:cxn modelId="{8A6056F5-22D6-4C5D-8BCE-07280CCF1695}" type="presParOf" srcId="{CCCD72DE-A1CF-45E2-81EA-D55DEB839A1D}" destId="{9FAA2336-0268-478F-88DF-5B589623EB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9404-07BF-4CEB-AD4C-C35548804C8F}">
      <dsp:nvSpPr>
        <dsp:cNvPr id="0" name=""/>
        <dsp:cNvSpPr/>
      </dsp:nvSpPr>
      <dsp:spPr>
        <a:xfrm>
          <a:off x="820193" y="0"/>
          <a:ext cx="7416166" cy="27966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042B4-F59E-4F42-A61D-D4ECDB99CAF8}">
      <dsp:nvSpPr>
        <dsp:cNvPr id="0" name=""/>
        <dsp:cNvSpPr/>
      </dsp:nvSpPr>
      <dsp:spPr>
        <a:xfrm>
          <a:off x="4366" y="838993"/>
          <a:ext cx="2100281" cy="1118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2017: Allegations by Competition Bureau 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58974" y="893601"/>
        <a:ext cx="1991065" cy="1009442"/>
      </dsp:txXfrm>
    </dsp:sp>
    <dsp:sp modelId="{55C77424-0693-4B14-862A-6A0170F74002}">
      <dsp:nvSpPr>
        <dsp:cNvPr id="0" name=""/>
        <dsp:cNvSpPr/>
      </dsp:nvSpPr>
      <dsp:spPr>
        <a:xfrm>
          <a:off x="2209662" y="838993"/>
          <a:ext cx="2100281" cy="1118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May 2019: Signed a Consent Agreement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2264270" y="893601"/>
        <a:ext cx="1991065" cy="1009442"/>
      </dsp:txXfrm>
    </dsp:sp>
    <dsp:sp modelId="{07B84383-9907-4BAB-875A-36A36B287D8D}">
      <dsp:nvSpPr>
        <dsp:cNvPr id="0" name=""/>
        <dsp:cNvSpPr/>
      </dsp:nvSpPr>
      <dsp:spPr>
        <a:xfrm>
          <a:off x="4414958" y="838993"/>
          <a:ext cx="2100281" cy="1118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Agreed to pay $4.5 million Administrative Monetary Penalty (AMP)/costs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4469566" y="893601"/>
        <a:ext cx="1991065" cy="1009442"/>
      </dsp:txXfrm>
    </dsp:sp>
    <dsp:sp modelId="{9FAA2336-0268-478F-88DF-5B589623EB6A}">
      <dsp:nvSpPr>
        <dsp:cNvPr id="0" name=""/>
        <dsp:cNvSpPr/>
      </dsp:nvSpPr>
      <dsp:spPr>
        <a:xfrm>
          <a:off x="6620253" y="838993"/>
          <a:ext cx="2100281" cy="1118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Binding for 10 years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for sleep sets and major appliances</a:t>
          </a:r>
        </a:p>
      </dsp:txBody>
      <dsp:txXfrm>
        <a:off x="6674861" y="893601"/>
        <a:ext cx="1991065" cy="100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7409-EBD5-47C7-BE8A-96128026BE03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7CD8-7797-4FCF-A0C8-A8F0BBD6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C0D-6711-475C-8352-4FFE0CFB15FB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9E80-15BA-4306-ACBF-1FF88C9C6B6A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19-0F4F-477C-8BD8-A6E20917835D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BB3-87B0-4D57-9749-70A72E46A600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A0A9-D486-4B78-A7EF-FA5E566711B7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D17C6-FA58-42F2-90FF-704C29D8BA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27DC-E745-4A2B-8D78-50E75E6C6EB7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2598A-9F89-4A81-9763-0AECFEB6B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1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1C73-9A23-4A44-B527-E83E1201F4F0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41647-333C-40FD-B061-F7D3C54E6C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5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491C-1568-4B06-914D-EA6FFF284B29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85558-DD7F-4485-A041-3C379DE5D1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5DD4-A2B6-4C32-9568-AB2EA0D634D5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D5F0B-C344-41B2-B600-56A11C4E0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0B10-4B61-41F2-831F-3F87581B189C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1FD46-B4FA-4DD9-A828-347803046B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3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5818" y="6283780"/>
            <a:ext cx="457200" cy="457200"/>
          </a:xfrm>
          <a:prstGeom prst="rect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890" y="6303236"/>
            <a:ext cx="609600" cy="365125"/>
          </a:xfrm>
        </p:spPr>
        <p:txBody>
          <a:bodyPr/>
          <a:lstStyle>
            <a:lvl1pPr algn="ctr">
              <a:defRPr sz="2800"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3509C-FC10-4200-9A28-687DFACC5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B50-0781-4190-9707-AABE45FA20D3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81BB0-3ADC-4058-B83D-EE3A4FDFBD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84E8-FDD1-49C5-99CB-2118616A4B69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988F-05C7-495E-B989-925D1F337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F209-D3FC-4F93-AA96-C6FB03BD8D77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A6AB3-BB9E-488C-82C5-A242AE745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2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16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16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1B8D-4FC6-4F43-828B-08DBB402FD1A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E27AA-860D-4844-8A09-3AD7CB0EE6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21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C0D-6711-475C-8352-4FFE0CFB1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46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03774" y="6172200"/>
            <a:ext cx="457200" cy="457200"/>
          </a:xfrm>
          <a:prstGeom prst="rect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4" y="6209845"/>
            <a:ext cx="609600" cy="365125"/>
          </a:xfrm>
        </p:spPr>
        <p:txBody>
          <a:bodyPr/>
          <a:lstStyle>
            <a:lvl1pPr algn="ctr">
              <a:defRPr sz="2800"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3509C-FC10-4200-9A28-687DFACC50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68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DCC-A6A7-4B4B-9D12-C57CE01C34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3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034-EFC4-417F-B139-AC20D88107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2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8AB4-647B-429E-AD18-51B1185EB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1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492D-4D40-4305-B30D-A86860AB9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0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5818" y="6283780"/>
            <a:ext cx="457200" cy="457200"/>
          </a:xfrm>
          <a:prstGeom prst="rect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890" y="6303236"/>
            <a:ext cx="609600" cy="365125"/>
          </a:xfrm>
        </p:spPr>
        <p:txBody>
          <a:bodyPr/>
          <a:lstStyle>
            <a:lvl1pPr algn="ctr">
              <a:defRPr sz="2800"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3509C-FC10-4200-9A28-687DFACC50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-6485" y="228600"/>
            <a:ext cx="8229600" cy="609600"/>
          </a:xfrm>
          <a:solidFill>
            <a:srgbClr val="009AD0"/>
          </a:solidFill>
        </p:spPr>
        <p:txBody>
          <a:bodyPr lIns="18288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2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589B-9EA1-4A62-AE40-5DD51AEA5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3B3D-51BE-45ED-91F2-F83C703236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73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9E80-15BA-4306-ACBF-1FF88C9C6B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35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19-0F4F-477C-8BD8-A6E209178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29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BB3-87B0-4D57-9749-70A72E46A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34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C0D-6711-475C-8352-4FFE0CFB1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67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03774" y="6172200"/>
            <a:ext cx="457200" cy="457200"/>
          </a:xfrm>
          <a:prstGeom prst="rect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4" y="6209845"/>
            <a:ext cx="609600" cy="365125"/>
          </a:xfrm>
        </p:spPr>
        <p:txBody>
          <a:bodyPr/>
          <a:lstStyle>
            <a:lvl1pPr algn="ctr">
              <a:defRPr sz="2800"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3509C-FC10-4200-9A28-687DFACC504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DCC-A6A7-4B4B-9D12-C57CE01C34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6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034-EFC4-417F-B139-AC20D88107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4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8AB4-647B-429E-AD18-51B1185EB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DCC-A6A7-4B4B-9D12-C57CE01C34F3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492D-4D40-4305-B30D-A86860AB9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4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589B-9EA1-4A62-AE40-5DD51AEA5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33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3B3D-51BE-45ED-91F2-F83C703236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9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9E80-15BA-4306-ACBF-1FF88C9C6B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19-0F4F-477C-8BD8-A6E2091783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0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BB3-87B0-4D57-9749-70A72E46A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034-EFC4-417F-B139-AC20D8810787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8AB4-647B-429E-AD18-51B1185EB997}" type="datetime1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492D-4D40-4305-B30D-A86860AB9CEF}" type="datetime1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589B-9EA1-4A62-AE40-5DD51AEA5F1B}" type="datetime1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3B3D-51BE-45ED-91F2-F83C7032364A}" type="datetime1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8570-77E0-453F-8175-9993E8ABDD0A}" type="datetime1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0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BAlogo_pp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FB38C-4C15-4E98-B8E6-4F0C0C776070}" type="datetime1">
              <a:rPr lang="en-US" altLang="en-US" smtClean="0">
                <a:solidFill>
                  <a:srgbClr val="000000"/>
                </a:solidFill>
              </a:rPr>
              <a:t>6/21/2019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3866F-6F41-42A3-B443-F053945E015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8570-77E0-453F-8175-9993E8ABD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8570-77E0-453F-8175-9993E8ABD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09C-FC10-4200-9A28-687DFACC5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9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nada.ca/en/competition-bureau/news/2019/02/weight-loss-claims-must-be-true-and-supported-by-testing-false-misleading-or-unsubstantiated-claims-are-illegal-under-the-competition-ac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t-tc.gc.ca/CMFiles/CT-2016004_Registered%20Consent%20Agreement_20_66_12-7-2016_1503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mpetitionbureau.gc.ca/eic/site/cb-bc.nsf/eng/0437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cpen.org/initiatives#industry-guidanc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competitionbureau.gc.ca/eic/site/cb-bc.nsf/vwapj/CB-Report-BigData-Eng.pdf/$file/CB-Report-BigData-Eng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hyperlink" Target="http://www.competitionbureau.gc.ca/eic/site/cb-bc.nsf/eng/04205.html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pen.org/who-we-are" TargetMode="External"/><Relationship Id="rId5" Type="http://schemas.openxmlformats.org/officeDocument/2006/relationships/hyperlink" Target="https://www.privacyenforcement.net/" TargetMode="Externa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itionbureau.gc.ca/eic/site/cb-bc.nsf/vwapj/cb-bulletin-corp-compliance-e.pdf/$FILE/cb-bulletin-corp-compliance-e.pd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mpetitionbureau.gc.ca/eic/site/cb-bc.nsf/eng/04372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61541" y="1163629"/>
            <a:ext cx="8349059" cy="1905000"/>
          </a:xfrm>
        </p:spPr>
        <p:txBody>
          <a:bodyPr/>
          <a:lstStyle/>
          <a:p>
            <a:pPr algn="r" fontAlgn="ctr">
              <a:lnSpc>
                <a:spcPts val="4000"/>
              </a:lnSpc>
            </a:pPr>
            <a:r>
              <a:rPr lang="en-US" alt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 TOPICS IN</a:t>
            </a:r>
            <a:br>
              <a:rPr lang="en-US" alt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PROTECTION ENFORCEMENT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08723" y="4038600"/>
            <a:ext cx="7588250" cy="609600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</a:pPr>
            <a:r>
              <a:rPr lang="en-US" alt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Moderator: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Binetti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Affleck Greene McMurtry </a:t>
            </a:r>
            <a:r>
              <a:rPr lang="en-US" alt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1389693" y="5711233"/>
            <a:ext cx="7488490" cy="78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sz="12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Panelist:</a:t>
            </a:r>
          </a:p>
          <a:p>
            <a:pPr algn="l" eaLnBrk="1" hangingPunct="1">
              <a:spcBef>
                <a:spcPts val="0"/>
              </a:spcBef>
            </a:pPr>
            <a:r>
              <a:rPr lang="it-IT" altLang="en-US" sz="2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Lesley Fair</a:t>
            </a:r>
            <a:r>
              <a:rPr lang="it-IT" altLang="en-US" sz="22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Federal Trade Commission</a:t>
            </a:r>
            <a:endParaRPr lang="it-IT" altLang="en-US" sz="22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24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08" y="92474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6951" y="4851706"/>
            <a:ext cx="7491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Panelist:</a:t>
            </a:r>
          </a:p>
          <a:p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Lawrence Zuker, </a:t>
            </a:r>
            <a:r>
              <a:rPr lang="en-CA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 Bureau Canada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850" y="3962400"/>
            <a:ext cx="7290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88" y="5711233"/>
            <a:ext cx="731520" cy="692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567" y="2808432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conversation with Canadian and U.S. law enforcers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88" y="4810486"/>
            <a:ext cx="731520" cy="7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CLAIMS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11" y="6488684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Matter of iV Bars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</a:t>
            </a: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3000"/>
            <a:ext cx="4139826" cy="5029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67844" y="3097747"/>
            <a:ext cx="783691" cy="814906"/>
          </a:xfrm>
          <a:prstGeom prst="rightArrow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85" y="228600"/>
            <a:ext cx="8236086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HEALTH CLAIMS and AD FORMAT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4038600" cy="1241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09" y="1214240"/>
            <a:ext cx="5643467" cy="4581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85" y="228600"/>
            <a:ext cx="8236086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CLAIMS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52765"/>
            <a:ext cx="5791200" cy="11996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240163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667000"/>
            <a:ext cx="5943600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Competition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claims about the performance or efficacy of a product must be based on adequate and proper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testing:</a:t>
            </a:r>
            <a:b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ts val="2000"/>
              </a:lnSpc>
              <a:spcBef>
                <a:spcPts val="1200"/>
              </a:spcBef>
              <a:buClr>
                <a:srgbClr val="E81F1F"/>
              </a:buClr>
              <a:buSzPct val="110000"/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conducted.</a:t>
            </a:r>
          </a:p>
          <a:p>
            <a:pPr marL="233363" indent="-233363">
              <a:lnSpc>
                <a:spcPts val="2000"/>
              </a:lnSpc>
              <a:spcBef>
                <a:spcPts val="1200"/>
              </a:spcBef>
              <a:buClr>
                <a:srgbClr val="E81F1F"/>
              </a:buClr>
              <a:buSzPct val="110000"/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that any and all marketing materials do not create a false or misleading general impression. </a:t>
            </a:r>
          </a:p>
          <a:p>
            <a:pPr marL="233363" indent="-233363">
              <a:lnSpc>
                <a:spcPts val="2000"/>
              </a:lnSpc>
              <a:spcBef>
                <a:spcPts val="1200"/>
              </a:spcBef>
              <a:buClr>
                <a:srgbClr val="E81F1F"/>
              </a:buClr>
              <a:buSzPct val="110000"/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Sellers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and marketers of natural health products must also comply with the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Food and Drugs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Act.</a:t>
            </a: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75" y="6288645"/>
            <a:ext cx="8028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www.canada.ca/en/competition-bureau/news/2019/02/weight-loss-claims-must-be-true-and-supported-by-testing-false-misleading-or-unsubstantiated-claims-are-illegal-under-the-competition-act.html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99448" y="3810016"/>
            <a:ext cx="3429145" cy="1541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pPr marL="0" marR="0" lvl="0" indent="0" algn="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 smtClean="0">
                <a:solidFill>
                  <a:srgbClr val="E81F1F"/>
                </a:solidFill>
              </a:rPr>
              <a:t>IN</a:t>
            </a:r>
            <a:r>
              <a:rPr lang="en-US" dirty="0" smtClean="0"/>
              <a:t> CANADA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86" y="1031765"/>
            <a:ext cx="1275113" cy="1198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1" y="2987265"/>
            <a:ext cx="7092386" cy="2873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3" y="6239576"/>
            <a:ext cx="84727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Consent Agreement</a:t>
            </a:r>
          </a:p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CA" sz="1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www.ct-tc.gc.ca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CA" sz="1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CMFiles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/CT 2016004_Registered%20Consent%20Agreement_20_66_12-7-2016_1503.pdf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196" y="2378025"/>
            <a:ext cx="7638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The Commissioner of Competition v. Moose International Inc.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en-US" dirty="0" smtClean="0"/>
              <a:t>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24000"/>
            <a:ext cx="7086600" cy="4533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768498" y="1752600"/>
            <a:ext cx="909233" cy="990600"/>
          </a:xfrm>
          <a:prstGeom prst="rightArrow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7680" y="6501578"/>
            <a:ext cx="7774133" cy="351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Matter of Patriot Puck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(consent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3029" y="3516094"/>
            <a:ext cx="8445564" cy="154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MARKETING</a:t>
            </a:r>
          </a:p>
        </p:txBody>
      </p:sp>
    </p:spTree>
    <p:extLst>
      <p:ext uri="{BB962C8B-B14F-4D97-AF65-F5344CB8AC3E}">
        <p14:creationId xmlns:p14="http://schemas.microsoft.com/office/powerpoint/2010/main" val="31507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STANDARD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74" y="1141012"/>
            <a:ext cx="615512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there’s a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between the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 of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and an endorser that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materially affect the weight or credibility of the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endorsement, the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must be fully disclosed.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20" y="1141012"/>
            <a:ext cx="1816608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469" y="2971800"/>
            <a:ext cx="1845126" cy="2057400"/>
          </a:xfrm>
          <a:prstGeom prst="rect">
            <a:avLst/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182880" rIns="45720" rtlCol="0" anchor="t" anchorCtr="0"/>
          <a:lstStyle/>
          <a:p>
            <a:pPr>
              <a:lnSpc>
                <a:spcPts val="2000"/>
              </a:lnSpc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>
              <a:lnSpc>
                <a:spcPts val="2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“Endorser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includes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blogger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tweeter,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influencer, Instagrammer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1185" y="2971800"/>
            <a:ext cx="1845126" cy="2057400"/>
          </a:xfrm>
          <a:prstGeom prst="rect">
            <a:avLst/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182880" rIns="45720" rtlCol="0" anchor="t" anchorCtr="0"/>
          <a:lstStyle/>
          <a:p>
            <a:pPr>
              <a:lnSpc>
                <a:spcPts val="2000"/>
              </a:lnSpc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Advertisers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Educate your social media partners and monitor what they do on your behalf.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9901" y="2971800"/>
            <a:ext cx="1845126" cy="2057400"/>
          </a:xfrm>
          <a:prstGeom prst="rect">
            <a:avLst/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182880" rIns="45720" rtlCol="0" anchor="t" anchorCtr="0"/>
          <a:lstStyle/>
          <a:p>
            <a:pPr>
              <a:lnSpc>
                <a:spcPts val="2000"/>
              </a:lnSpc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 and truth in advertising standards apply to you, too.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INFLUENCERS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276125" cy="502920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7680" y="6501578"/>
            <a:ext cx="7774133" cy="351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Matter of Creaxion Corporation</a:t>
            </a:r>
            <a:r>
              <a:rPr kumimoji="0" lang="en-US" sz="14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Inside Publications</a:t>
            </a:r>
            <a:r>
              <a:rPr kumimoji="0" lang="en-US" sz="14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Georgia</a:t>
            </a:r>
            <a:r>
              <a:rPr kumimoji="0" lang="en-US" sz="14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(consent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INFLUENCERS’ RESPONSIBILITIES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023249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90" y="3535680"/>
            <a:ext cx="4419600" cy="2533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201104"/>
            <a:ext cx="7620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Deceptive </a:t>
            </a:r>
            <a:r>
              <a:rPr lang="en-CA" sz="1550" b="1" dirty="0">
                <a:latin typeface="Arial" panose="020B0604020202020204" pitchFamily="34" charset="0"/>
                <a:cs typeface="Arial" panose="020B0604020202020204" pitchFamily="34" charset="0"/>
              </a:rPr>
              <a:t>Marketing Practices </a:t>
            </a:r>
            <a:r>
              <a:rPr lang="en-CA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Digest: Volume</a:t>
            </a:r>
          </a:p>
          <a:p>
            <a:r>
              <a:rPr lang="en-CA" sz="155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www.competitionbureau.gc.ca/eic/site/cb-bc.nsf/eng/04372.html</a:t>
            </a:r>
            <a:endParaRPr lang="en-CA" sz="1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1676400" y="890145"/>
            <a:ext cx="4038600" cy="2554486"/>
          </a:xfrm>
          <a:prstGeom prst="wedgeEllipseCallout">
            <a:avLst>
              <a:gd name="adj1" fmla="val -59602"/>
              <a:gd name="adj2" fmla="val 54588"/>
            </a:avLst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Lawrence Zuker</a:t>
            </a:r>
          </a:p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doesn’t speak </a:t>
            </a:r>
            <a:r>
              <a:rPr lang="en-US" sz="2400" b="1" dirty="0" err="1" smtClean="0">
                <a:solidFill>
                  <a:srgbClr val="FFFFFF"/>
                </a:solidFill>
              </a:rPr>
              <a:t>forthe</a:t>
            </a:r>
            <a:r>
              <a:rPr lang="en-US" sz="2400" b="1" dirty="0" smtClean="0">
                <a:solidFill>
                  <a:srgbClr val="FFFFFF"/>
                </a:solidFill>
              </a:rPr>
              <a:t> Competition Bureau.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429000" y="2971816"/>
            <a:ext cx="4038600" cy="2495571"/>
          </a:xfrm>
          <a:prstGeom prst="wedgeEllipseCallout">
            <a:avLst>
              <a:gd name="adj1" fmla="val -59602"/>
              <a:gd name="adj2" fmla="val 54588"/>
            </a:avLst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And Lesley Fair doesn’t speak for the FTC.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3029" y="3516094"/>
            <a:ext cx="8445564" cy="225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CONSUMER REVIEWS</a:t>
            </a:r>
          </a:p>
        </p:txBody>
      </p:sp>
    </p:spTree>
    <p:extLst>
      <p:ext uri="{BB962C8B-B14F-4D97-AF65-F5344CB8AC3E}">
        <p14:creationId xmlns:p14="http://schemas.microsoft.com/office/powerpoint/2010/main" val="42845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REVIEWS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92" y="1079332"/>
            <a:ext cx="2590800" cy="36207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799" y="1079332"/>
            <a:ext cx="5329693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800"/>
              </a:lnSpc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Bureau provided guidance for online reviews in the first volume of the Deceptive Marketing Practices Digest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4913199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2578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Bureau also worked with ICPEN to issue guidance on online reviews and endorsements: </a:t>
            </a:r>
            <a:r>
              <a:rPr lang="en-CA" sz="2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www.icpen.org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CA" sz="2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initiatives#industry-guidance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5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DISCLOSE MATERIAL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023193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54259"/>
            <a:ext cx="5878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Matter of Mikey and </a:t>
            </a:r>
            <a:r>
              <a:rPr kumimoji="0" lang="en-US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Momo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Inc. (Aromaflage)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(consent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PAID-FOR “REVIEWS”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78218"/>
            <a:ext cx="2134072" cy="3738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17344"/>
            <a:ext cx="5022715" cy="3660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454259"/>
            <a:ext cx="4473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 </a:t>
            </a: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Cure Encapsulations, Inc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stipulated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4942075" cy="319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9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onsumer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9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9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airness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91871" y="152400"/>
            <a:ext cx="4219903" cy="4631321"/>
            <a:chOff x="4832132" y="2125717"/>
            <a:chExt cx="4219903" cy="46313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132" y="2227317"/>
              <a:ext cx="4219903" cy="45297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419" y="2125717"/>
              <a:ext cx="733328" cy="660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32180" y="2887717"/>
              <a:ext cx="365497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CRFA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prohibits contract </a:t>
              </a:r>
              <a:r>
                <a:rPr lang="en-US" sz="2200" kern="0" dirty="0" smtClean="0">
                  <a:solidFill>
                    <a:prstClr val="black"/>
                  </a:solidFill>
                </a:rPr>
                <a:t>term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that:</a:t>
              </a:r>
            </a:p>
            <a:p>
              <a:pPr marL="290513" marR="0" lvl="0" indent="-290513" defTabSz="91440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restrict </a:t>
              </a:r>
              <a:r>
                <a:rPr lang="en-US" sz="2200" kern="0" dirty="0" smtClean="0">
                  <a:solidFill>
                    <a:prstClr val="black"/>
                  </a:solidFill>
                </a:rPr>
                <a:t>consumers’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ability to review a company’s products, services, conduct;</a:t>
              </a:r>
            </a:p>
            <a:p>
              <a:pPr marL="290513" marR="0" lvl="0" indent="-290513" defTabSz="91440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impose a penalty against</a:t>
              </a:r>
              <a:r>
                <a:rPr kumimoji="0" lang="en-US" sz="22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a consumer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who gives a review; or</a:t>
              </a:r>
            </a:p>
            <a:p>
              <a:pPr marL="290513" marR="0" lvl="0" indent="-290513" defTabSz="91440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require </a:t>
              </a:r>
              <a:r>
                <a:rPr lang="en-US" sz="2200" kern="0" dirty="0" smtClean="0">
                  <a:solidFill>
                    <a:prstClr val="black"/>
                  </a:solidFill>
                </a:rPr>
                <a:t>consumers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to give up intellectual property rights in the content of their reviews.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CRFA LAW ENFORCEMENT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80" y="1214837"/>
            <a:ext cx="3611584" cy="481706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468" y="1214838"/>
            <a:ext cx="3593648" cy="481706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96553" y="2209800"/>
            <a:ext cx="5223523" cy="3139321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txBody>
          <a:bodyPr wrap="square" tIns="9144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signing below, you agree not to defame or leave negative reviews (includes any review or comment deemed to be negative by a Shore to Please Vacations LLC officer or member, as well as any review less than a “5 star” or “absolute best” rating) about this property and/or business in any print form or on any website . . 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difficulty in ascertaining an actual amount of damages in situations like this, breaching this clause . . . will immediately result in minimum liquidated damages of $25,000 paid by you to Shore to Please Vacations LLC.</a:t>
            </a:r>
          </a:p>
        </p:txBody>
      </p:sp>
      <p:sp>
        <p:nvSpPr>
          <p:cNvPr id="7" name="Up Arrow 6"/>
          <p:cNvSpPr/>
          <p:nvPr/>
        </p:nvSpPr>
        <p:spPr>
          <a:xfrm rot="16200000">
            <a:off x="6531782" y="3124200"/>
            <a:ext cx="838200" cy="762000"/>
          </a:xfrm>
          <a:prstGeom prst="upArrow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454259"/>
            <a:ext cx="6365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Matter of Shore to Please Vacations LLC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(proposed consent order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915" y="3581400"/>
            <a:ext cx="8445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CLAIMS and FINANCIAL DECEPTION</a:t>
            </a:r>
          </a:p>
        </p:txBody>
      </p:sp>
    </p:spTree>
    <p:extLst>
      <p:ext uri="{BB962C8B-B14F-4D97-AF65-F5344CB8AC3E}">
        <p14:creationId xmlns:p14="http://schemas.microsoft.com/office/powerpoint/2010/main" val="22554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>RDINARY </a:t>
            </a:r>
            <a:r>
              <a:rPr lang="en-US" dirty="0" smtClean="0">
                <a:solidFill>
                  <a:srgbClr val="E8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/>
              <a:t>ELLING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/>
              <a:t>RICE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97512"/>
              </p:ext>
            </p:extLst>
          </p:nvPr>
        </p:nvGraphicFramePr>
        <p:xfrm>
          <a:off x="209549" y="990600"/>
          <a:ext cx="8724902" cy="279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59" y="932570"/>
            <a:ext cx="3866984" cy="725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3482"/>
            <a:ext cx="1860513" cy="251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42766"/>
            <a:ext cx="5375552" cy="25580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4503" y="5105400"/>
            <a:ext cx="1098279" cy="915436"/>
          </a:xfrm>
          <a:prstGeom prst="rect">
            <a:avLst/>
          </a:prstGeom>
          <a:noFill/>
          <a:ln w="53975">
            <a:solidFill>
              <a:srgbClr val="E8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628748" y="5059676"/>
            <a:ext cx="838200" cy="838200"/>
          </a:xfrm>
          <a:prstGeom prst="leftArrow">
            <a:avLst/>
          </a:prstGeom>
          <a:solidFill>
            <a:srgbClr val="E8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PRICING REPRESENTATIONS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28355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rely on prices provided by your suppliers without independently confirming what regular prices are prevailing for the product or like products in the relevant market.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667" y="1676400"/>
            <a:ext cx="2932814" cy="92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Substantial Period of Time of the </a:t>
            </a:r>
            <a:r>
              <a:rPr kumimoji="0" lang="en-CA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Test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(6-months) may be shorter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nature of the product. 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036320"/>
            <a:ext cx="250956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Reasonable Period of Time of the </a:t>
            </a:r>
            <a:r>
              <a:rPr kumimoji="0" lang="en-CA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Test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year) may be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shorter depending on the nature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product. (e.g. seasonal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Christmas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trees)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" y="2838573"/>
            <a:ext cx="2835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Track your sales at regular prices; if you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don’t sell significant quantities at regular prices, this may well be an indication that the market is not validating your regular prices.  – Remember the good faith requirement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of the OSP provision. 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5198" y="3316286"/>
            <a:ext cx="16856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attract consumers with a low initial price offer and then add on supplemental costs.  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600" y="2623370"/>
            <a:ext cx="203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refer to clearance prices (sales) if you keep ordering the products.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8395" y="3682319"/>
            <a:ext cx="31149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advertising a product/service at a certain price, consumers should be able to purchase that product/service at that advertised price + plus applicable taxes. 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791301"/>
            <a:ext cx="3127779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set and forget your regular prices.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1656" y="4766159"/>
            <a:ext cx="23062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set your regular prices based on foreign competitive price analysis.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8315" y="5209352"/>
            <a:ext cx="323187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rely on small print to tack on additional costs to the price advertised; disclaimers or small print should not contradict the literal or general impression created by the initial price representation.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PRICING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“Drip pricing” is a marketing practice in which firms advertise only part of a product’s price as the headline price and then reveal other charges or fees, usually mandatory or unavoidable fees, later as the customer goes through the buying process.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Consent Agreements: </a:t>
            </a:r>
          </a:p>
          <a:p>
            <a:pPr marL="227013" marR="0" lvl="0" indent="-2270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</a:t>
            </a:r>
          </a:p>
          <a:p>
            <a:pPr marL="227013" marR="0" lvl="0" indent="-2270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Avis, Budget</a:t>
            </a:r>
          </a:p>
          <a:p>
            <a:pPr marL="227013" marR="0" lvl="0" indent="-2270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Hertz/Dollar Thrifty </a:t>
            </a:r>
          </a:p>
          <a:p>
            <a:pPr marL="227013" marR="0" lvl="0" indent="-22701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Discount 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10619"/>
            <a:ext cx="2911143" cy="1241185"/>
          </a:xfrm>
          <a:prstGeom prst="rect">
            <a:avLst/>
          </a:prstGeom>
        </p:spPr>
      </p:pic>
      <p:sp>
        <p:nvSpPr>
          <p:cNvPr id="6" name="Line Callout 3 5"/>
          <p:cNvSpPr/>
          <p:nvPr/>
        </p:nvSpPr>
        <p:spPr>
          <a:xfrm>
            <a:off x="6572754" y="4487265"/>
            <a:ext cx="2063416" cy="1155031"/>
          </a:xfrm>
          <a:prstGeom prst="borderCallout3">
            <a:avLst>
              <a:gd name="adj1" fmla="val 17709"/>
              <a:gd name="adj2" fmla="val -6780"/>
              <a:gd name="adj3" fmla="val 16146"/>
              <a:gd name="adj4" fmla="val -58860"/>
              <a:gd name="adj5" fmla="val -92709"/>
              <a:gd name="adj6" fmla="val -59151"/>
              <a:gd name="adj7" fmla="val -93287"/>
              <a:gd name="adj8" fmla="val -42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2018 the Bureau formally took action against Ticketmaster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6572755" y="5706465"/>
            <a:ext cx="1064794" cy="944479"/>
          </a:xfrm>
          <a:prstGeom prst="accentCallout2">
            <a:avLst>
              <a:gd name="adj1" fmla="val 18750"/>
              <a:gd name="adj2" fmla="val 707"/>
              <a:gd name="adj3" fmla="val 19690"/>
              <a:gd name="adj4" fmla="val -116789"/>
              <a:gd name="adj5" fmla="val -105614"/>
              <a:gd name="adj6" fmla="val -1145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Still ongoing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4001631"/>
            <a:ext cx="67056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CA" sz="6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Past</a:t>
            </a:r>
          </a:p>
          <a:p>
            <a:pPr algn="r">
              <a:lnSpc>
                <a:spcPts val="5600"/>
              </a:lnSpc>
            </a:pPr>
            <a:r>
              <a:rPr lang="en-CA" sz="6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CA" sz="6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US" sz="6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FINTECH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93" y="180336"/>
            <a:ext cx="1564407" cy="103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74" y="3518263"/>
            <a:ext cx="2281406" cy="2993558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095557" y="1067696"/>
            <a:ext cx="4924243" cy="1918820"/>
          </a:xfrm>
          <a:prstGeom prst="wedgeRoundRectCallout">
            <a:avLst>
              <a:gd name="adj1" fmla="val -35195"/>
              <a:gd name="adj2" fmla="val 80998"/>
              <a:gd name="adj3" fmla="val 16667"/>
            </a:avLst>
          </a:prstGeom>
          <a:solidFill>
            <a:schemeClr val="bg1"/>
          </a:solidFill>
          <a:ln w="57150">
            <a:solidFill>
              <a:srgbClr val="009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4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 term FinTech can apply to any innovation for how people transact business, from the invention of digital money to double-entry bookkeeping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0234" y="5395990"/>
            <a:ext cx="1295547" cy="554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algn="r">
              <a:lnSpc>
                <a:spcPts val="18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402077"/>
            <a:ext cx="233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dealing and advice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8315" y="5408423"/>
            <a:ext cx="2465739" cy="554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Lending and</a:t>
            </a:r>
          </a:p>
          <a:p>
            <a:pPr algn="ctr">
              <a:lnSpc>
                <a:spcPts val="18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equity crowdfunding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4890" y="3491120"/>
            <a:ext cx="60198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Bureau made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 recommendations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how to promote greater competition and innovation in financial services primarily in three service categories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410200" y="4724400"/>
            <a:ext cx="0" cy="671590"/>
          </a:xfrm>
          <a:prstGeom prst="straightConnector1">
            <a:avLst/>
          </a:prstGeom>
          <a:ln w="47625">
            <a:solidFill>
              <a:srgbClr val="009A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86200" y="4724400"/>
            <a:ext cx="1524000" cy="647674"/>
          </a:xfrm>
          <a:prstGeom prst="straightConnector1">
            <a:avLst/>
          </a:prstGeom>
          <a:ln w="47625">
            <a:solidFill>
              <a:srgbClr val="009A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4724400"/>
            <a:ext cx="1387420" cy="647674"/>
          </a:xfrm>
          <a:prstGeom prst="straightConnector1">
            <a:avLst/>
          </a:prstGeom>
          <a:ln w="47625">
            <a:solidFill>
              <a:srgbClr val="009A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FINTECH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1487941" cy="4898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143000"/>
            <a:ext cx="5314433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589798"/>
            <a:ext cx="5439505" cy="88392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7681" y="6501578"/>
            <a:ext cx="7053944" cy="351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Matter of Social Finance, Inc. and Sofi Lending Corp.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(consent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CROWDFUNDING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12234" cy="2977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6" y="6489063"/>
            <a:ext cx="6387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FTC v. i</a:t>
            </a:r>
            <a:r>
              <a:rPr kumimoji="0" lang="en-US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BackPack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Texas, LLC,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Douglas Monahan</a:t>
            </a: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(complaint filed) </a:t>
            </a:r>
            <a:endParaRPr kumimoji="0" lang="nl-NL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DECEPTION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991" y="1981200"/>
            <a:ext cx="5494017" cy="350520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50240" y="6501577"/>
            <a:ext cx="8809981" cy="351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FTC v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Depot, Inc.,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Support.com, Inc.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(stipulated order)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742" y="386360"/>
            <a:ext cx="4942075" cy="393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estore</a:t>
            </a: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nline</a:t>
            </a: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hoppers’</a:t>
            </a: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onfidence</a:t>
            </a:r>
          </a:p>
          <a:p>
            <a:pPr marL="0" marR="0" lvl="0" indent="0" algn="l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6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08804" y="228600"/>
            <a:ext cx="4219903" cy="4631321"/>
            <a:chOff x="4832132" y="2125717"/>
            <a:chExt cx="4219903" cy="46313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132" y="2227317"/>
              <a:ext cx="4219903" cy="45297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419" y="2125717"/>
              <a:ext cx="733328" cy="66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11817" y="2842724"/>
              <a:ext cx="3654973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ROSCA bans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online negative options unless the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seller: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90513" marR="0" lvl="0" indent="-290513" algn="l" defTabSz="914400" rtl="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clearly discloses all material terms of the deal before obtaining a consumer’s billing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information;</a:t>
              </a:r>
            </a:p>
            <a:p>
              <a:pPr marL="290513" marR="0" lvl="0" indent="-290513" algn="l" defTabSz="914400" rtl="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gets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consumer’s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express informed consent before making the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charge; and </a:t>
              </a:r>
            </a:p>
            <a:p>
              <a:pPr marL="290513" marR="0" lvl="0" indent="-290513" algn="l" defTabSz="914400" rtl="0" eaLnBrk="1" fontAlgn="auto" latinLnBrk="0" hangingPunct="1">
                <a:lnSpc>
                  <a:spcPts val="2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9653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provides a simple mechanism for stopping recurring </a:t>
              </a: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charges.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ROSCA ENFORCEMENT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2512583" cy="2963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295434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6" y="6489063"/>
            <a:ext cx="4039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Matter of UrthBox, Inc.</a:t>
            </a: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(consent order) </a:t>
            </a:r>
            <a:endParaRPr kumimoji="0" lang="nl-NL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810016"/>
            <a:ext cx="872859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PRIVACY and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9692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561" y="6224188"/>
            <a:ext cx="809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www.competitionbureau.gc.ca/eic/site/cb-bc.nsf/vwapj/CB-Report-BigData-Eng.pdf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/$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file/CB-Report-BigData-Eng.pdf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9960"/>
            <a:ext cx="2209799" cy="286702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325454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23937" y="1752600"/>
            <a:ext cx="3556302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ts val="19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Keeping Pace with Digital Platforms: The Role of Antitrust;</a:t>
            </a:r>
          </a:p>
          <a:p>
            <a:pPr marL="339725" marR="0" lvl="0" indent="-339725" algn="l" defTabSz="914400" rtl="0" eaLnBrk="1" fontAlgn="auto" latinLnBrk="0" hangingPunct="1">
              <a:lnSpc>
                <a:spcPts val="19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Privacy and Competition: The Boundaries;</a:t>
            </a:r>
          </a:p>
          <a:p>
            <a:pPr marL="339725" marR="0" lvl="0" indent="-339725" algn="l" defTabSz="914400" rtl="0" eaLnBrk="1" fontAlgn="auto" latinLnBrk="0" hangingPunct="1">
              <a:lnSpc>
                <a:spcPts val="19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Probability and Interoperability: The Future;</a:t>
            </a:r>
          </a:p>
          <a:p>
            <a:pPr marL="339725" marR="0" lvl="0" indent="-339725" algn="l" defTabSz="914400" rtl="0" eaLnBrk="1" fontAlgn="auto" latinLnBrk="0" hangingPunct="1">
              <a:lnSpc>
                <a:spcPts val="19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Regularity and Enforcement Landscape.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3937" y="1096341"/>
            <a:ext cx="5178021" cy="566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Data Forum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Four panels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CONSUMER PRIVACY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7819"/>
            <a:ext cx="8839200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DATA SECURITY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1600" cy="5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86" y="228600"/>
            <a:ext cx="8236085" cy="990600"/>
          </a:xfrm>
        </p:spPr>
        <p:txBody>
          <a:bodyPr bIns="0">
            <a:noAutofit/>
          </a:bodyPr>
          <a:lstStyle/>
          <a:p>
            <a:pPr>
              <a:lnSpc>
                <a:spcPts val="3000"/>
              </a:lnSpc>
            </a:pPr>
            <a:r>
              <a:rPr lang="en-US" dirty="0" smtClean="0"/>
              <a:t>THE PAST 12 MONTHS</a:t>
            </a:r>
            <a:br>
              <a:rPr lang="en-US" dirty="0" smtClean="0"/>
            </a:br>
            <a:r>
              <a:rPr lang="en-US" dirty="0" smtClean="0"/>
              <a:t>AT THE COMPETITION BUREAU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2139274"/>
            <a:ext cx="9073832" cy="4090747"/>
            <a:chOff x="1" y="2139274"/>
            <a:chExt cx="9073832" cy="4090747"/>
          </a:xfrm>
        </p:grpSpPr>
        <p:sp>
          <p:nvSpPr>
            <p:cNvPr id="5" name="Right Arrow 4"/>
            <p:cNvSpPr/>
            <p:nvPr/>
          </p:nvSpPr>
          <p:spPr>
            <a:xfrm>
              <a:off x="1" y="3753184"/>
              <a:ext cx="9073832" cy="193368"/>
            </a:xfrm>
            <a:prstGeom prst="rightArrow">
              <a:avLst>
                <a:gd name="adj1" fmla="val 50000"/>
                <a:gd name="adj2" fmla="val 3169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302393" y="3654880"/>
              <a:ext cx="10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February</a:t>
              </a:r>
              <a:endParaRPr lang="en-CA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402" y="2160005"/>
              <a:ext cx="1396209" cy="112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Weight loss claims must be true and supported by testing</a:t>
              </a:r>
              <a:endParaRPr lang="en-CA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4610" y="4422466"/>
              <a:ext cx="1701470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Fraud Prevention Month</a:t>
              </a:r>
              <a:endParaRPr lang="en-CA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5422" y="2646784"/>
              <a:ext cx="1845718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Bureau obtains court order to advance investigation of Bell</a:t>
              </a:r>
              <a:endParaRPr lang="en-CA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871239" y="3570538"/>
              <a:ext cx="10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/>
                <a:t>March</a:t>
              </a:r>
              <a:endParaRPr lang="en-CA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199459" y="3481787"/>
              <a:ext cx="10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/>
                <a:t>April</a:t>
              </a:r>
              <a:endParaRPr lang="en-CA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644926" y="3441920"/>
              <a:ext cx="10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/>
                <a:t>May</a:t>
              </a:r>
              <a:endParaRPr lang="en-CA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07912" y="4068004"/>
              <a:ext cx="1568237" cy="112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Hudson’s Bay paid $4.5 million AMP/costs to settle pricing case</a:t>
              </a:r>
              <a:endParaRPr lang="en-CA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2139274"/>
              <a:ext cx="1600200" cy="112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The Bureau wants more competition in the wireless industry</a:t>
              </a:r>
              <a:endParaRPr lang="en-CA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5796" y="4437476"/>
              <a:ext cx="2021396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Josephine </a:t>
              </a:r>
              <a:r>
                <a:rPr lang="en-CA" sz="1600" dirty="0"/>
                <a:t>Palumbo, Deputy </a:t>
              </a:r>
              <a:r>
                <a:rPr lang="en-CA" sz="1600" dirty="0" smtClean="0"/>
                <a:t>Commissioner assumes presidency </a:t>
              </a:r>
              <a:r>
                <a:rPr lang="en-CA" sz="1600" dirty="0"/>
                <a:t>of ICPEN in 2020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667" y="2428307"/>
              <a:ext cx="357654" cy="2038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39" y="4860647"/>
              <a:ext cx="1331777" cy="902748"/>
            </a:xfrm>
            <a:prstGeom prst="rect">
              <a:avLst/>
            </a:prstGeom>
          </p:spPr>
        </p:pic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286" y="5064549"/>
              <a:ext cx="1951967" cy="366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084" y="3084738"/>
              <a:ext cx="1512000" cy="5627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53269" y="3046320"/>
              <a:ext cx="1568044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Commissioner’s appointment</a:t>
              </a:r>
              <a:endParaRPr lang="en-CA" sz="16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340" y="2148862"/>
              <a:ext cx="658737" cy="93089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739093" y="3700360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82753" y="3666453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783014" y="3675472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319914" y="3666160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541613" y="3681137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790805" y="3690037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825104" y="3717786"/>
              <a:ext cx="333314" cy="2990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9" name="Curved Connector 28"/>
            <p:cNvCxnSpPr>
              <a:stCxn id="22" idx="2"/>
              <a:endCxn id="7" idx="1"/>
            </p:cNvCxnSpPr>
            <p:nvPr/>
          </p:nvCxnSpPr>
          <p:spPr>
            <a:xfrm rot="10800000">
              <a:off x="508403" y="2720544"/>
              <a:ext cx="230691" cy="1129325"/>
            </a:xfrm>
            <a:prstGeom prst="curvedConnector3">
              <a:avLst>
                <a:gd name="adj1" fmla="val 19909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>
              <a:off x="1577960" y="4117894"/>
              <a:ext cx="531211" cy="255727"/>
            </a:xfrm>
            <a:prstGeom prst="curvedConnector4">
              <a:avLst>
                <a:gd name="adj1" fmla="val 7494"/>
                <a:gd name="adj2" fmla="val 16704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4" idx="0"/>
              <a:endCxn id="20" idx="1"/>
            </p:cNvCxnSpPr>
            <p:nvPr/>
          </p:nvCxnSpPr>
          <p:spPr>
            <a:xfrm rot="16200000" flipV="1">
              <a:off x="2363275" y="3089076"/>
              <a:ext cx="376390" cy="796402"/>
            </a:xfrm>
            <a:prstGeom prst="curvedConnector4">
              <a:avLst>
                <a:gd name="adj1" fmla="val 16423"/>
                <a:gd name="adj2" fmla="val 12870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5" idx="2"/>
              <a:endCxn id="9" idx="1"/>
            </p:cNvCxnSpPr>
            <p:nvPr/>
          </p:nvCxnSpPr>
          <p:spPr>
            <a:xfrm rot="10800000">
              <a:off x="4105422" y="3104730"/>
              <a:ext cx="214492" cy="710938"/>
            </a:xfrm>
            <a:prstGeom prst="curvedConnector3">
              <a:avLst>
                <a:gd name="adj1" fmla="val 20657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6" idx="6"/>
              <a:endCxn id="13" idx="3"/>
            </p:cNvCxnSpPr>
            <p:nvPr/>
          </p:nvCxnSpPr>
          <p:spPr>
            <a:xfrm>
              <a:off x="5874927" y="3830645"/>
              <a:ext cx="601222" cy="797897"/>
            </a:xfrm>
            <a:prstGeom prst="curvedConnector3">
              <a:avLst>
                <a:gd name="adj1" fmla="val 13802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7" idx="2"/>
              <a:endCxn id="14" idx="1"/>
            </p:cNvCxnSpPr>
            <p:nvPr/>
          </p:nvCxnSpPr>
          <p:spPr>
            <a:xfrm rot="10800000">
              <a:off x="6172201" y="2699813"/>
              <a:ext cx="618605" cy="1139733"/>
            </a:xfrm>
            <a:prstGeom prst="curvedConnector3">
              <a:avLst>
                <a:gd name="adj1" fmla="val 13695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8" idx="2"/>
            </p:cNvCxnSpPr>
            <p:nvPr/>
          </p:nvCxnSpPr>
          <p:spPr>
            <a:xfrm rot="10800000" flipV="1">
              <a:off x="7184516" y="3867294"/>
              <a:ext cx="640588" cy="5850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226" y="5312021"/>
              <a:ext cx="655715" cy="91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5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CHILDREN’S PRIVACY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" y="1219200"/>
            <a:ext cx="8991600" cy="5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810016"/>
            <a:ext cx="819519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  INITIATIVES</a:t>
            </a:r>
            <a:endParaRPr lang="en-US" sz="66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COLLABORATION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43001"/>
            <a:ext cx="3048000" cy="1293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6" y="2957437"/>
            <a:ext cx="3091546" cy="100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2" y="4346757"/>
            <a:ext cx="183317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3804" y="1230624"/>
            <a:ext cx="4730886" cy="1118255"/>
          </a:xfrm>
          <a:prstGeom prst="rect">
            <a:avLst/>
          </a:prstGeom>
          <a:noFill/>
          <a:ln w="38100">
            <a:solidFill>
              <a:srgbClr val="E81F1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Bureau will focus on promoting truth in advertising online and building consumer confidence in the digital economy.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630" y="3028652"/>
            <a:ext cx="4197485" cy="861774"/>
          </a:xfrm>
          <a:prstGeom prst="rect">
            <a:avLst/>
          </a:prstGeom>
          <a:noFill/>
          <a:ln w="38100">
            <a:solidFill>
              <a:srgbClr val="E81F1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GPEN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was formed in June 2007;</a:t>
            </a:r>
          </a:p>
          <a:p>
            <a:pPr>
              <a:lnSpc>
                <a:spcPts val="2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and became an observer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ICPEN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in 2017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5558" y="4636049"/>
            <a:ext cx="3968885" cy="1631216"/>
          </a:xfrm>
          <a:prstGeom prst="rect">
            <a:avLst/>
          </a:prstGeom>
          <a:ln w="38100">
            <a:solidFill>
              <a:srgbClr val="E81F1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enhances our enforcement efforts and promotes global policy </a:t>
            </a: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convergence: </a:t>
            </a: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www.competitionbureau.gc.ca/eic/site/cb-bc.nsf/eng/04205.html</a:t>
            </a: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Left Arrow 9"/>
          <p:cNvSpPr/>
          <p:nvPr/>
        </p:nvSpPr>
        <p:spPr>
          <a:xfrm rot="10800000">
            <a:off x="3492138" y="1561626"/>
            <a:ext cx="457199" cy="456252"/>
          </a:xfrm>
          <a:prstGeom prst="leftArrow">
            <a:avLst/>
          </a:prstGeom>
          <a:solidFill>
            <a:srgbClr val="E8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3461657" y="3277074"/>
            <a:ext cx="457199" cy="456252"/>
          </a:xfrm>
          <a:prstGeom prst="leftArrow">
            <a:avLst/>
          </a:prstGeom>
          <a:solidFill>
            <a:srgbClr val="E8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3492138" y="5225641"/>
            <a:ext cx="457199" cy="456252"/>
          </a:xfrm>
          <a:prstGeom prst="leftArrow">
            <a:avLst/>
          </a:prstGeom>
          <a:solidFill>
            <a:srgbClr val="E8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06" y="1447800"/>
            <a:ext cx="5153118" cy="394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806" y="15240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 OPINION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question on the program or for more information on multi-level marketing:</a:t>
            </a:r>
          </a:p>
          <a:p>
            <a:pPr marL="227013" indent="-227013">
              <a:lnSpc>
                <a:spcPts val="2400"/>
              </a:lnSpc>
              <a:spcBef>
                <a:spcPts val="1200"/>
              </a:spcBef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our website for Guidelines; or</a:t>
            </a:r>
          </a:p>
          <a:p>
            <a:pPr marL="227013" indent="-227013">
              <a:lnSpc>
                <a:spcPts val="2400"/>
              </a:lnSpc>
              <a:spcBef>
                <a:spcPts val="1200"/>
              </a:spcBef>
              <a:buClr>
                <a:srgbClr val="009AD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 819-997-4282</a:t>
            </a:r>
          </a:p>
        </p:txBody>
      </p:sp>
    </p:spTree>
    <p:extLst>
      <p:ext uri="{BB962C8B-B14F-4D97-AF65-F5344CB8AC3E}">
        <p14:creationId xmlns:p14="http://schemas.microsoft.com/office/powerpoint/2010/main" val="8833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SMALL BUSINESS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29681"/>
            <a:ext cx="6400800" cy="4751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52" y="6303236"/>
            <a:ext cx="812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info: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www.competitionbureau.gc.ca/eic/site/cb-bc.nsf/vwapj/cb-bulletin-corp-compliance-e.pdf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/$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FILE/cb-bulletin-corp-compliance-e.pdf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DECEPTION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371600"/>
            <a:ext cx="694928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COOPERATION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8" y="2057400"/>
            <a:ext cx="2663803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SMALL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068" y="1369604"/>
            <a:ext cx="5066132" cy="23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021"/>
            <a:ext cx="3048000" cy="50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810016"/>
            <a:ext cx="8728593" cy="15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346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6608"/>
            <a:ext cx="7089648" cy="50413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>
                <a:solidFill>
                  <a:prstClr val="white"/>
                </a:solidFill>
              </a:rPr>
              <a:pPr/>
              <a:t>49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>
            <a:off x="-31364" y="0"/>
            <a:ext cx="4146164" cy="2390844"/>
          </a:xfrm>
          <a:prstGeom prst="diagStripe">
            <a:avLst>
              <a:gd name="adj" fmla="val 61245"/>
            </a:avLst>
          </a:prstGeom>
          <a:solidFill>
            <a:srgbClr val="009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52439">
            <a:off x="123680" y="585121"/>
            <a:ext cx="294824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business.ftc.gov</a:t>
            </a:r>
          </a:p>
          <a:p>
            <a:pPr algn="ctr">
              <a:lnSpc>
                <a:spcPts val="2800"/>
              </a:lnSpc>
            </a:pPr>
            <a:r>
              <a:rPr lang="en-US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ftc.gov/subscribe</a:t>
            </a:r>
          </a:p>
        </p:txBody>
      </p:sp>
      <p:sp>
        <p:nvSpPr>
          <p:cNvPr id="8" name="Left Arrow 7"/>
          <p:cNvSpPr/>
          <p:nvPr/>
        </p:nvSpPr>
        <p:spPr>
          <a:xfrm rot="10800000">
            <a:off x="380999" y="5029200"/>
            <a:ext cx="891209" cy="913452"/>
          </a:xfrm>
          <a:prstGeom prst="leftArrow">
            <a:avLst>
              <a:gd name="adj1" fmla="val 50000"/>
              <a:gd name="adj2" fmla="val 53569"/>
            </a:avLst>
          </a:prstGeom>
          <a:solidFill>
            <a:srgbClr val="E8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86" y="228600"/>
            <a:ext cx="8693285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DECEPTIVE MARKETING PRACTICES DIGEST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486400" cy="198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5" y="3236605"/>
            <a:ext cx="5613689" cy="2844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48795"/>
            <a:ext cx="8327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Digest Vol. 4: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www.competitionbureau.gc.ca/eic/site/cb-bc.nsf/eng/04372.html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5" y="1755648"/>
            <a:ext cx="7181088" cy="51023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Diagonal Stripe 7"/>
          <p:cNvSpPr/>
          <p:nvPr/>
        </p:nvSpPr>
        <p:spPr>
          <a:xfrm>
            <a:off x="-31364" y="0"/>
            <a:ext cx="4146164" cy="2390844"/>
          </a:xfrm>
          <a:prstGeom prst="diagStripe">
            <a:avLst>
              <a:gd name="adj" fmla="val 61245"/>
            </a:avLst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33702">
            <a:off x="-350243" y="672818"/>
            <a:ext cx="4027064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Competitionbureau.gc.ca</a:t>
            </a:r>
          </a:p>
          <a:p>
            <a:pPr algn="ctr">
              <a:lnSpc>
                <a:spcPts val="2200"/>
              </a:lnSpc>
            </a:pPr>
            <a:r>
              <a:rPr lang="en-US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Bureaudelaconcurrance.gc.ca</a:t>
            </a:r>
            <a:endParaRPr lang="en-US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08" y="92474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71600" y="2819400"/>
            <a:ext cx="76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mbinetti@agmlawyers.com</a:t>
            </a:r>
          </a:p>
          <a:p>
            <a:pPr marL="0" marR="0" lvl="0" indent="0" defTabSz="91440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lawrence.zuker2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@canada.ca</a:t>
            </a:r>
          </a:p>
          <a:p>
            <a:pPr marL="0" marR="0" lvl="0" indent="0" defTabSz="91440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lfair@ftc.gov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3044892"/>
            <a:ext cx="725487" cy="68890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" y="4875145"/>
            <a:ext cx="731520" cy="692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" y="3962400"/>
            <a:ext cx="67791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86" y="228600"/>
            <a:ext cx="8236085" cy="990600"/>
          </a:xfrm>
        </p:spPr>
        <p:txBody>
          <a:bodyPr bIns="0">
            <a:noAutofit/>
          </a:bodyPr>
          <a:lstStyle/>
          <a:p>
            <a:pPr>
              <a:lnSpc>
                <a:spcPts val="3000"/>
              </a:lnSpc>
            </a:pPr>
            <a:r>
              <a:rPr lang="en-US" dirty="0" smtClean="0"/>
              <a:t>THE PAST 12 MONTHS </a:t>
            </a:r>
            <a:br>
              <a:rPr lang="en-US" dirty="0" smtClean="0"/>
            </a:br>
            <a:r>
              <a:rPr lang="en-US" dirty="0" smtClean="0"/>
              <a:t>AT THE FEDERAL TRADE COMMISSION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" y="3753184"/>
            <a:ext cx="9073832" cy="193368"/>
          </a:xfrm>
          <a:prstGeom prst="rightArrow">
            <a:avLst>
              <a:gd name="adj1" fmla="val 50000"/>
              <a:gd name="adj2" fmla="val 316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55039" y="3683848"/>
            <a:ext cx="10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prstClr val="black"/>
                </a:solidFill>
                <a:latin typeface="Calibri"/>
              </a:rPr>
              <a:t>Ma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9408" y="3696375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82753" y="3666453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45817" y="3681137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21583" y="3676914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16458" y="3695660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0269" y="3661488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62639" y="3690038"/>
            <a:ext cx="333314" cy="299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5400000">
            <a:off x="1577960" y="4117894"/>
            <a:ext cx="531211" cy="255727"/>
          </a:xfrm>
          <a:prstGeom prst="curvedConnector4">
            <a:avLst>
              <a:gd name="adj1" fmla="val 7494"/>
              <a:gd name="adj2" fmla="val 1670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396" y="1406976"/>
            <a:ext cx="1561771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0" dirty="0" smtClean="0"/>
              <a:t>Former FTC BC Director Joseph Simons sworn in as FTC Chairman</a:t>
            </a:r>
            <a:endParaRPr lang="en-CA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64881"/>
            <a:ext cx="795353" cy="9941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16200000">
            <a:off x="952691" y="3675172"/>
            <a:ext cx="10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noProof="0" dirty="0" smtClean="0">
                <a:solidFill>
                  <a:prstClr val="black"/>
                </a:solidFill>
                <a:latin typeface="Calibri"/>
              </a:rPr>
              <a:t>June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16067" y="5083013"/>
            <a:ext cx="1786959" cy="99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1" dirty="0" smtClean="0">
                <a:solidFill>
                  <a:prstClr val="black"/>
                </a:solidFill>
                <a:latin typeface="Calibri"/>
              </a:rPr>
              <a:t>Operation Donate with Honor: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100 partners crack down on bogus veterans’ charities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01" y="6026809"/>
            <a:ext cx="1148591" cy="6539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16200000">
            <a:off x="2463749" y="3632831"/>
            <a:ext cx="10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noProof="0" dirty="0" smtClean="0">
                <a:solidFill>
                  <a:prstClr val="black"/>
                </a:solidFill>
                <a:latin typeface="Calibri"/>
              </a:rPr>
              <a:t>Jul</a:t>
            </a: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1734" y="2298394"/>
            <a:ext cx="1770592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1" dirty="0" smtClean="0">
                <a:solidFill>
                  <a:prstClr val="black"/>
                </a:solidFill>
                <a:latin typeface="Calibri"/>
              </a:rPr>
              <a:t>Operation Main Street: 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civil and criminal actions against scammers targeting small business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1" y="1738229"/>
            <a:ext cx="1071250" cy="5356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16200000">
            <a:off x="3569568" y="3654879"/>
            <a:ext cx="128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prstClr val="black"/>
                </a:solidFill>
                <a:latin typeface="Calibri"/>
              </a:rPr>
              <a:t>September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9048" y="2311020"/>
            <a:ext cx="1797175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FTC reaches its full complement of five Commissioners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340" y="4479214"/>
            <a:ext cx="1877147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Former BCP staffer Andrew Smith named Director of Bureau of Consumer Protection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569" y="5070301"/>
            <a:ext cx="335417" cy="51233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034221" y="5094466"/>
            <a:ext cx="1983796" cy="99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FTC convenes Hearings on Competition and Consumer Protection in the 21st Century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4771424" y="3639042"/>
            <a:ext cx="128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>
                <a:solidFill>
                  <a:prstClr val="black"/>
                </a:solidFill>
                <a:latin typeface="Calibri"/>
              </a:rPr>
              <a:t>October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37127" y="1610443"/>
            <a:ext cx="210710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Consumer receive $505 million in refunds from </a:t>
            </a:r>
            <a:r>
              <a:rPr lang="en-CA" sz="1600" u="sng" dirty="0" smtClean="0">
                <a:solidFill>
                  <a:prstClr val="black"/>
                </a:solidFill>
                <a:latin typeface="Calibri"/>
              </a:rPr>
              <a:t>FTC v. AMG</a:t>
            </a:r>
            <a:r>
              <a:rPr lang="en-CA" sz="1600" dirty="0" smtClean="0">
                <a:solidFill>
                  <a:prstClr val="black"/>
                </a:solidFill>
                <a:latin typeface="Calibri"/>
              </a:rPr>
              <a:t> payday lending case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6285009" y="3671751"/>
            <a:ext cx="71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noProof="0" dirty="0" smtClean="0">
                <a:solidFill>
                  <a:prstClr val="black"/>
                </a:solidFill>
                <a:latin typeface="Calibri"/>
              </a:rPr>
              <a:t>May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9864" y="4464411"/>
            <a:ext cx="2174236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FTC-DOJ </a:t>
            </a:r>
            <a:r>
              <a:rPr lang="en-CA" sz="1600" u="sng" noProof="0" dirty="0" smtClean="0">
                <a:solidFill>
                  <a:prstClr val="black"/>
                </a:solidFill>
                <a:latin typeface="Calibri"/>
              </a:rPr>
              <a:t>Western Union</a:t>
            </a: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 team wins “Service to America” medal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Curved Connector 95"/>
          <p:cNvCxnSpPr/>
          <p:nvPr/>
        </p:nvCxnSpPr>
        <p:spPr>
          <a:xfrm rot="16200000" flipH="1">
            <a:off x="5710294" y="3946309"/>
            <a:ext cx="466818" cy="49490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16200000">
            <a:off x="7087273" y="3671752"/>
            <a:ext cx="128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noProof="0" dirty="0" smtClean="0">
                <a:solidFill>
                  <a:prstClr val="black"/>
                </a:solidFill>
                <a:latin typeface="Calibri"/>
              </a:rPr>
              <a:t>June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45441" y="5700333"/>
            <a:ext cx="1464921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FTC’s fourth PrivacyCon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30" y="5183650"/>
            <a:ext cx="1621145" cy="531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852" t="1398" r="2815" b="43135"/>
          <a:stretch/>
        </p:blipFill>
        <p:spPr>
          <a:xfrm>
            <a:off x="4172013" y="4648623"/>
            <a:ext cx="1061083" cy="411764"/>
          </a:xfrm>
          <a:prstGeom prst="rect">
            <a:avLst/>
          </a:prstGeom>
          <a:ln w="25400">
            <a:solidFill>
              <a:srgbClr val="194368"/>
            </a:solidFill>
          </a:ln>
        </p:spPr>
      </p:pic>
      <p:cxnSp>
        <p:nvCxnSpPr>
          <p:cNvPr id="14" name="Curved Connector 13"/>
          <p:cNvCxnSpPr>
            <a:stCxn id="23" idx="7"/>
          </p:cNvCxnSpPr>
          <p:nvPr/>
        </p:nvCxnSpPr>
        <p:spPr>
          <a:xfrm rot="5400000" flipH="1" flipV="1">
            <a:off x="2073083" y="3421126"/>
            <a:ext cx="283288" cy="2949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52209" y="2697809"/>
            <a:ext cx="2634591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noProof="0" dirty="0" smtClean="0">
                <a:solidFill>
                  <a:prstClr val="black"/>
                </a:solidFill>
                <a:latin typeface="Calibri"/>
              </a:rPr>
              <a:t>FTC announces first five Consumer Review Fairness Act cases</a:t>
            </a:r>
            <a:endParaRPr kumimoji="0" lang="en-CA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 rot="5400000" flipH="1" flipV="1">
            <a:off x="520557" y="3299850"/>
            <a:ext cx="511000" cy="267516"/>
          </a:xfrm>
          <a:prstGeom prst="curvedConnector3">
            <a:avLst>
              <a:gd name="adj1" fmla="val -55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flipV="1">
            <a:off x="4491110" y="2770788"/>
            <a:ext cx="305875" cy="92487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flipH="1">
            <a:off x="2898135" y="3971830"/>
            <a:ext cx="791996" cy="1371600"/>
          </a:xfrm>
          <a:prstGeom prst="arc">
            <a:avLst>
              <a:gd name="adj1" fmla="val 16200000"/>
              <a:gd name="adj2" fmla="val 35176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>
            <a:off x="7799849" y="4003361"/>
            <a:ext cx="555016" cy="1371600"/>
          </a:xfrm>
          <a:prstGeom prst="arc">
            <a:avLst>
              <a:gd name="adj1" fmla="val 16200000"/>
              <a:gd name="adj2" fmla="val 45627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2050628">
            <a:off x="6767095" y="3116098"/>
            <a:ext cx="409296" cy="779790"/>
          </a:xfrm>
          <a:prstGeom prst="arc">
            <a:avLst>
              <a:gd name="adj1" fmla="val 14046094"/>
              <a:gd name="adj2" fmla="val 1577058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2516646">
            <a:off x="3982136" y="2217192"/>
            <a:ext cx="2031723" cy="1518493"/>
          </a:xfrm>
          <a:prstGeom prst="arc">
            <a:avLst/>
          </a:prstGeom>
          <a:ln>
            <a:solidFill>
              <a:schemeClr val="tx1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4100880" y="3975408"/>
            <a:ext cx="880497" cy="1250387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3028" y="228600"/>
            <a:ext cx="1475014" cy="1054517"/>
            <a:chOff x="283028" y="228600"/>
            <a:chExt cx="1475014" cy="1054517"/>
          </a:xfrm>
        </p:grpSpPr>
        <p:sp>
          <p:nvSpPr>
            <p:cNvPr id="4" name="Oval Callout 3"/>
            <p:cNvSpPr/>
            <p:nvPr/>
          </p:nvSpPr>
          <p:spPr>
            <a:xfrm flipH="1">
              <a:off x="767442" y="581687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009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83028" y="228600"/>
              <a:ext cx="990600" cy="701430"/>
            </a:xfrm>
            <a:prstGeom prst="wedgeEllipseCallout">
              <a:avLst>
                <a:gd name="adj1" fmla="val -59602"/>
                <a:gd name="adj2" fmla="val 54588"/>
              </a:avLst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2432" y="3810016"/>
            <a:ext cx="84561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pPr algn="r">
              <a:lnSpc>
                <a:spcPts val="56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SUBSTANTIATION and </a:t>
            </a:r>
          </a:p>
          <a:p>
            <a:pPr algn="r">
              <a:lnSpc>
                <a:spcPts val="56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CLAIMS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STANDARD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525" y="990600"/>
            <a:ext cx="8510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substantiate health, safety, or efficacy claims, advertisers need “competent and reliable scientific evidence,” which, depending on the claim, may mean randomized clinical testing.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CLAIMS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73" y="1219200"/>
            <a:ext cx="5793053" cy="5084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1" y="6488684"/>
            <a:ext cx="4703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FTC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v. Regenerative Medical Group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(stipulated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order)</a:t>
            </a:r>
          </a:p>
        </p:txBody>
      </p:sp>
    </p:spTree>
    <p:extLst>
      <p:ext uri="{BB962C8B-B14F-4D97-AF65-F5344CB8AC3E}">
        <p14:creationId xmlns:p14="http://schemas.microsoft.com/office/powerpoint/2010/main" val="1511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A Design Template">
  <a:themeElements>
    <a:clrScheme name="ABA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A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A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On-screen Show (4:3)</PresentationFormat>
  <Paragraphs>256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Office Theme</vt:lpstr>
      <vt:lpstr>1_ABA Design Template</vt:lpstr>
      <vt:lpstr>1_Office Theme</vt:lpstr>
      <vt:lpstr>2_Office Theme</vt:lpstr>
      <vt:lpstr>HOT TOPICS IN CONSUMER PROTECTION ENFORCEMENT</vt:lpstr>
      <vt:lpstr>PowerPoint Presentation</vt:lpstr>
      <vt:lpstr>PowerPoint Presentation</vt:lpstr>
      <vt:lpstr>THE PAST 12 MONTHS AT THE COMPETITION BUREAU</vt:lpstr>
      <vt:lpstr>DECEPTIVE MARKETING PRACTICES DIGEST</vt:lpstr>
      <vt:lpstr>THE PAST 12 MONTHS  AT THE FEDERAL TRADE COMMISSION</vt:lpstr>
      <vt:lpstr>PowerPoint Presentation</vt:lpstr>
      <vt:lpstr>FTC STANDARD</vt:lpstr>
      <vt:lpstr>HEALTH CLAIMS</vt:lpstr>
      <vt:lpstr>HEALTH CLAIMS</vt:lpstr>
      <vt:lpstr>HEALTH CLAIMS and AD FORMAT</vt:lpstr>
      <vt:lpstr>PERFORMANCE CLAIMS </vt:lpstr>
      <vt:lpstr>PowerPoint Presentation</vt:lpstr>
      <vt:lpstr>MADE IN CANADA</vt:lpstr>
      <vt:lpstr>MADE IN USA</vt:lpstr>
      <vt:lpstr>PowerPoint Presentation</vt:lpstr>
      <vt:lpstr>FTC STANDARD</vt:lpstr>
      <vt:lpstr>SOCIAL MEDIA INFLUENCERS</vt:lpstr>
      <vt:lpstr>INFLUENCERS’ RESPONSIBILITIES</vt:lpstr>
      <vt:lpstr>PowerPoint Presentation</vt:lpstr>
      <vt:lpstr>ONLINE REVIEWS</vt:lpstr>
      <vt:lpstr>DISCLOSE MATERIAL CONNECTIONS</vt:lpstr>
      <vt:lpstr>PAID-FOR “REVIEWS”</vt:lpstr>
      <vt:lpstr>PowerPoint Presentation</vt:lpstr>
      <vt:lpstr>CRFA LAW ENFORCEMENT</vt:lpstr>
      <vt:lpstr>PowerPoint Presentation</vt:lpstr>
      <vt:lpstr>ORDINARY SELLING PRICE</vt:lpstr>
      <vt:lpstr>TIPS FOR PRICING REPRESENTATIONS</vt:lpstr>
      <vt:lpstr>DRIP PRICING</vt:lpstr>
      <vt:lpstr>FINTECH</vt:lpstr>
      <vt:lpstr>FINTECH</vt:lpstr>
      <vt:lpstr>CROWDFUNDING PLATFORMS</vt:lpstr>
      <vt:lpstr>FINANCIAL DECEPTION</vt:lpstr>
      <vt:lpstr>PowerPoint Presentation</vt:lpstr>
      <vt:lpstr>ROSCA ENFORCEMENT</vt:lpstr>
      <vt:lpstr>PowerPoint Presentation</vt:lpstr>
      <vt:lpstr>BIG DATA</vt:lpstr>
      <vt:lpstr>FTC CONSUMER PRIVACY CASES</vt:lpstr>
      <vt:lpstr>FTC DATA SECURITY CASES</vt:lpstr>
      <vt:lpstr>FTC CHILDREN’S PRIVACY CASES</vt:lpstr>
      <vt:lpstr>PowerPoint Presentation</vt:lpstr>
      <vt:lpstr>CROSS-BORDER COLLABORATION</vt:lpstr>
      <vt:lpstr>MULTI-LEVEL MARKETING</vt:lpstr>
      <vt:lpstr>GUIDANCE FOR SMALL BUSINESS</vt:lpstr>
      <vt:lpstr>CROSS-BORDER DECEPTION</vt:lpstr>
      <vt:lpstr>CROSS-BORDER COOPERATION</vt:lpstr>
      <vt:lpstr>GUIDANCE FOR SMALL BUSINESS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2019-06-21T21:54:55Z</dcterms:created>
  <dcterms:modified xsi:type="dcterms:W3CDTF">2019-06-21T21:57:51Z</dcterms:modified>
</cp:coreProperties>
</file>